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2"/>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26DD24-654B-EACA-CAC2-72E26AFA7DA1}" v="3" dt="2023-04-06T13:54:35.48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1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C27197DB-53BC-4E01-A048-4D040B50CBE5}"/>
    <pc:docChg chg="custSel modSld">
      <pc:chgData name="GOMEZ, Paula" userId="c93cf399-3ed7-4230-9282-8831e3fe5ae7" providerId="ADAL" clId="{C27197DB-53BC-4E01-A048-4D040B50CBE5}" dt="2023-01-24T14:03:55.413" v="80" actId="20577"/>
      <pc:docMkLst>
        <pc:docMk/>
      </pc:docMkLst>
      <pc:sldChg chg="modSp mod">
        <pc:chgData name="GOMEZ, Paula" userId="c93cf399-3ed7-4230-9282-8831e3fe5ae7" providerId="ADAL" clId="{C27197DB-53BC-4E01-A048-4D040B50CBE5}" dt="2023-01-24T13:59:22.340" v="0" actId="113"/>
        <pc:sldMkLst>
          <pc:docMk/>
          <pc:sldMk cId="0" sldId="256"/>
        </pc:sldMkLst>
        <pc:spChg chg="mod">
          <ac:chgData name="GOMEZ, Paula" userId="c93cf399-3ed7-4230-9282-8831e3fe5ae7" providerId="ADAL" clId="{C27197DB-53BC-4E01-A048-4D040B50CBE5}" dt="2023-01-24T13:59:22.340" v="0" actId="113"/>
          <ac:spMkLst>
            <pc:docMk/>
            <pc:sldMk cId="0" sldId="256"/>
            <ac:spMk id="2" creationId="{555BE6F6-8B17-DF27-35AA-E1AD9082B54F}"/>
          </ac:spMkLst>
        </pc:spChg>
      </pc:sldChg>
      <pc:sldChg chg="modSp mod">
        <pc:chgData name="GOMEZ, Paula" userId="c93cf399-3ed7-4230-9282-8831e3fe5ae7" providerId="ADAL" clId="{C27197DB-53BC-4E01-A048-4D040B50CBE5}" dt="2023-01-24T14:02:38.778" v="70" actId="20577"/>
        <pc:sldMkLst>
          <pc:docMk/>
          <pc:sldMk cId="0" sldId="257"/>
        </pc:sldMkLst>
        <pc:spChg chg="mod">
          <ac:chgData name="GOMEZ, Paula" userId="c93cf399-3ed7-4230-9282-8831e3fe5ae7" providerId="ADAL" clId="{C27197DB-53BC-4E01-A048-4D040B50CBE5}" dt="2023-01-24T14:02:38.778" v="70" actId="20577"/>
          <ac:spMkLst>
            <pc:docMk/>
            <pc:sldMk cId="0" sldId="257"/>
            <ac:spMk id="307" creationId="{00000000-0000-0000-0000-000000000000}"/>
          </ac:spMkLst>
        </pc:spChg>
      </pc:sldChg>
      <pc:sldChg chg="modSp mod">
        <pc:chgData name="GOMEZ, Paula" userId="c93cf399-3ed7-4230-9282-8831e3fe5ae7" providerId="ADAL" clId="{C27197DB-53BC-4E01-A048-4D040B50CBE5}" dt="2023-01-24T14:02:51.330" v="72" actId="207"/>
        <pc:sldMkLst>
          <pc:docMk/>
          <pc:sldMk cId="0" sldId="258"/>
        </pc:sldMkLst>
        <pc:spChg chg="mod">
          <ac:chgData name="GOMEZ, Paula" userId="c93cf399-3ed7-4230-9282-8831e3fe5ae7" providerId="ADAL" clId="{C27197DB-53BC-4E01-A048-4D040B50CBE5}" dt="2023-01-24T14:02:51.330" v="72" actId="207"/>
          <ac:spMkLst>
            <pc:docMk/>
            <pc:sldMk cId="0" sldId="258"/>
            <ac:spMk id="312" creationId="{00000000-0000-0000-0000-000000000000}"/>
          </ac:spMkLst>
        </pc:spChg>
      </pc:sldChg>
      <pc:sldChg chg="modSp mod">
        <pc:chgData name="GOMEZ, Paula" userId="c93cf399-3ed7-4230-9282-8831e3fe5ae7" providerId="ADAL" clId="{C27197DB-53BC-4E01-A048-4D040B50CBE5}" dt="2023-01-24T14:03:55.413" v="80" actId="20577"/>
        <pc:sldMkLst>
          <pc:docMk/>
          <pc:sldMk cId="0" sldId="267"/>
        </pc:sldMkLst>
        <pc:spChg chg="mod">
          <ac:chgData name="GOMEZ, Paula" userId="c93cf399-3ed7-4230-9282-8831e3fe5ae7" providerId="ADAL" clId="{C27197DB-53BC-4E01-A048-4D040B50CBE5}" dt="2023-01-24T14:03:55.413" v="80" actId="20577"/>
          <ac:spMkLst>
            <pc:docMk/>
            <pc:sldMk cId="0" sldId="267"/>
            <ac:spMk id="356" creationId="{00000000-0000-0000-0000-000000000000}"/>
          </ac:spMkLst>
        </pc:spChg>
        <pc:grpChg chg="mod">
          <ac:chgData name="GOMEZ, Paula" userId="c93cf399-3ed7-4230-9282-8831e3fe5ae7" providerId="ADAL" clId="{C27197DB-53BC-4E01-A048-4D040B50CBE5}" dt="2023-01-24T14:03:22.935" v="74" actId="1076"/>
          <ac:grpSpMkLst>
            <pc:docMk/>
            <pc:sldMk cId="0" sldId="267"/>
            <ac:grpSpMk id="357" creationId="{00000000-0000-0000-0000-000000000000}"/>
          </ac:grpSpMkLst>
        </pc:grpChg>
      </pc:sldChg>
    </pc:docChg>
  </pc:docChgLst>
  <pc:docChgLst>
    <pc:chgData name="GOMEZ, Paula" userId="S::gomezp@who.int::c93cf399-3ed7-4230-9282-8831e3fe5ae7" providerId="AD" clId="Web-{DE26DD24-654B-EACA-CAC2-72E26AFA7DA1}"/>
    <pc:docChg chg="modSld">
      <pc:chgData name="GOMEZ, Paula" userId="S::gomezp@who.int::c93cf399-3ed7-4230-9282-8831e3fe5ae7" providerId="AD" clId="Web-{DE26DD24-654B-EACA-CAC2-72E26AFA7DA1}" dt="2023-04-06T13:54:33.188" v="1" actId="20577"/>
      <pc:docMkLst>
        <pc:docMk/>
      </pc:docMkLst>
      <pc:sldChg chg="modSp">
        <pc:chgData name="GOMEZ, Paula" userId="S::gomezp@who.int::c93cf399-3ed7-4230-9282-8831e3fe5ae7" providerId="AD" clId="Web-{DE26DD24-654B-EACA-CAC2-72E26AFA7DA1}" dt="2023-04-06T13:54:33.188" v="1" actId="20577"/>
        <pc:sldMkLst>
          <pc:docMk/>
          <pc:sldMk cId="0" sldId="257"/>
        </pc:sldMkLst>
        <pc:spChg chg="mod">
          <ac:chgData name="GOMEZ, Paula" userId="S::gomezp@who.int::c93cf399-3ed7-4230-9282-8831e3fe5ae7" providerId="AD" clId="Web-{DE26DD24-654B-EACA-CAC2-72E26AFA7DA1}" dt="2023-04-06T13:54:33.188" v="1" actId="20577"/>
          <ac:spMkLst>
            <pc:docMk/>
            <pc:sldMk cId="0" sldId="257"/>
            <ac:spMk id="30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7" name="Shape 297"/>
          <p:cNvSpPr>
            <a:spLocks noGrp="1" noRot="1" noChangeAspect="1"/>
          </p:cNvSpPr>
          <p:nvPr>
            <p:ph type="sldImg"/>
          </p:nvPr>
        </p:nvSpPr>
        <p:spPr>
          <a:xfrm>
            <a:off x="1143000" y="685800"/>
            <a:ext cx="4572000" cy="3429000"/>
          </a:xfrm>
          <a:prstGeom prst="rect">
            <a:avLst/>
          </a:prstGeom>
        </p:spPr>
        <p:txBody>
          <a:bodyPr/>
          <a:lstStyle/>
          <a:p>
            <a:endParaRPr/>
          </a:p>
        </p:txBody>
      </p:sp>
      <p:sp>
        <p:nvSpPr>
          <p:cNvPr id="298" name="Shape 29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Shape 372"/>
          <p:cNvSpPr>
            <a:spLocks noGrp="1" noRot="1" noChangeAspect="1"/>
          </p:cNvSpPr>
          <p:nvPr>
            <p:ph type="sldImg"/>
          </p:nvPr>
        </p:nvSpPr>
        <p:spPr>
          <a:xfrm>
            <a:off x="381000" y="685800"/>
            <a:ext cx="6096000" cy="3429000"/>
          </a:xfrm>
          <a:prstGeom prst="rect">
            <a:avLst/>
          </a:prstGeom>
        </p:spPr>
        <p:txBody>
          <a:bodyPr/>
          <a:lstStyle/>
          <a:p>
            <a:endParaRPr/>
          </a:p>
        </p:txBody>
      </p:sp>
      <p:sp>
        <p:nvSpPr>
          <p:cNvPr id="373" name="Shape 373"/>
          <p:cNvSpPr>
            <a:spLocks noGrp="1"/>
          </p:cNvSpPr>
          <p:nvPr>
            <p:ph type="body" sz="quarter" idx="1"/>
          </p:nvPr>
        </p:nvSpPr>
        <p:spPr>
          <a:prstGeom prst="rect">
            <a:avLst/>
          </a:prstGeom>
        </p:spPr>
        <p:txBody>
          <a:bodyPr/>
          <a:lstStyle/>
          <a:p>
            <a:pPr algn="just">
              <a:defRPr b="1"/>
            </a:pPr>
            <a:r>
              <a:t>Full debriefing by each group</a:t>
            </a:r>
            <a:r>
              <a:rPr b="0"/>
              <a:t>. Comparison between the different needs depending on syndrome.</a:t>
            </a:r>
          </a:p>
          <a:p>
            <a:pPr algn="just">
              <a:defRPr b="1"/>
            </a:pPr>
            <a:endParaRPr b="0"/>
          </a:p>
          <a:p>
            <a:pPr algn="just">
              <a:defRPr b="1"/>
            </a:pPr>
            <a:r>
              <a:t>Training tips:</a:t>
            </a:r>
            <a:r>
              <a:rPr b="0"/>
              <a:t> Identify what critical materials/equipment/supplies is </a:t>
            </a:r>
            <a:r>
              <a:rPr b="0" u="sng"/>
              <a:t>always</a:t>
            </a:r>
            <a:r>
              <a:rPr b="0"/>
              <a:t> required for the RRT, independently of the type of event to be investigated, and highlight them. </a:t>
            </a:r>
          </a:p>
          <a:p>
            <a:pPr algn="just"/>
            <a:endParaRPr b="0"/>
          </a:p>
          <a:p>
            <a:pPr algn="just"/>
            <a:r>
              <a:t>Highlight the materials/equipment/supplies that are disease and/or context specific.</a:t>
            </a:r>
          </a:p>
          <a:p>
            <a:pPr algn="just"/>
            <a:endParaRPr/>
          </a:p>
          <a:p>
            <a:pPr algn="just"/>
            <a:r>
              <a:t>Also discuss what the RRT should do in the field if they need to source further or get new materials/equipment when they are already deployed.</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3"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6"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pic>
        <p:nvPicPr>
          <p:cNvPr id="27" name="Picture 18" descr="Picture 18"/>
          <p:cNvPicPr>
            <a:picLocks noChangeAspect="1"/>
          </p:cNvPicPr>
          <p:nvPr/>
        </p:nvPicPr>
        <p:blipFill>
          <a:blip r:embed="rId5"/>
          <a:stretch>
            <a:fillRect/>
          </a:stretch>
        </p:blipFill>
        <p:spPr>
          <a:xfrm>
            <a:off x="9002490" y="5116964"/>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62744" indent="-54248">
              <a:defRPr>
                <a:latin typeface="Source Sans Pro Bold"/>
                <a:ea typeface="Source Sans Pro Bold"/>
                <a:cs typeface="Source Sans Pro Bold"/>
                <a:sym typeface="Source Sans Pro Bold"/>
              </a:defRPr>
            </a:lvl2pPr>
            <a:lvl3pPr marL="271240" indent="-54247">
              <a:defRPr>
                <a:latin typeface="Source Sans Pro Bold"/>
                <a:ea typeface="Source Sans Pro Bold"/>
                <a:cs typeface="Source Sans Pro Bold"/>
                <a:sym typeface="Source Sans Pro Bold"/>
              </a:defRPr>
            </a:lvl3pPr>
            <a:lvl4pPr marL="379736" indent="-54247">
              <a:defRPr>
                <a:latin typeface="Source Sans Pro Bold"/>
                <a:ea typeface="Source Sans Pro Bold"/>
                <a:cs typeface="Source Sans Pro Bold"/>
                <a:sym typeface="Source Sans Pro Bold"/>
              </a:defRPr>
            </a:lvl4pPr>
            <a:lvl5pPr marL="488231" indent="-54247">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1" cy="2410277"/>
          </a:xfrm>
          <a:prstGeom prst="rect">
            <a:avLst/>
          </a:prstGeom>
        </p:spPr>
        <p:txBody>
          <a:body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0"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81"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1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83"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84"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185"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86" name="Body Level One…"/>
          <p:cNvSpPr txBox="1">
            <a:spLocks noGrp="1"/>
          </p:cNvSpPr>
          <p:nvPr>
            <p:ph type="body" sz="half" idx="1" hasCustomPrompt="1"/>
          </p:nvPr>
        </p:nvSpPr>
        <p:spPr>
          <a:xfrm>
            <a:off x="587203" y="1971021"/>
            <a:ext cx="11347452"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B56B7551-86F5-48F0-C2A6-D1BAB95BAB9A}"/>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93" name="Picture 2" descr="Picture 2"/>
          <p:cNvPicPr>
            <a:picLocks noChangeAspect="1"/>
          </p:cNvPicPr>
          <p:nvPr/>
        </p:nvPicPr>
        <p:blipFill>
          <a:blip r:embed="rId2"/>
          <a:stretch>
            <a:fillRect/>
          </a:stretch>
        </p:blipFill>
        <p:spPr>
          <a:xfrm>
            <a:off x="74344" y="6310303"/>
            <a:ext cx="1548718" cy="474296"/>
          </a:xfrm>
          <a:prstGeom prst="rect">
            <a:avLst/>
          </a:prstGeom>
          <a:ln w="12700">
            <a:miter lim="400000"/>
          </a:ln>
        </p:spPr>
      </p:pic>
      <p:sp>
        <p:nvSpPr>
          <p:cNvPr id="194"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1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6"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97"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pic>
        <p:nvPicPr>
          <p:cNvPr id="198" name="Image" descr="Image"/>
          <p:cNvPicPr>
            <a:picLocks noChangeAspect="1"/>
          </p:cNvPicPr>
          <p:nvPr/>
        </p:nvPicPr>
        <p:blipFill>
          <a:blip r:embed="rId3"/>
          <a:srcRect b="1317"/>
          <a:stretch>
            <a:fillRect/>
          </a:stretch>
        </p:blipFill>
        <p:spPr>
          <a:xfrm>
            <a:off x="-15228" y="-14824"/>
            <a:ext cx="12505419" cy="6126364"/>
          </a:xfrm>
          <a:prstGeom prst="rect">
            <a:avLst/>
          </a:prstGeom>
          <a:ln w="12700">
            <a:miter lim="400000"/>
          </a:ln>
        </p:spPr>
      </p:pic>
      <p:pic>
        <p:nvPicPr>
          <p:cNvPr id="199"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891BCB54-59B8-66E2-AA2B-1A3064B406DD}"/>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6"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07"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208"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2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10"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11"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212"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13"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214" name="TextBox 4"/>
          <p:cNvSpPr txBox="1"/>
          <p:nvPr/>
        </p:nvSpPr>
        <p:spPr>
          <a:xfrm>
            <a:off x="275896" y="11104"/>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15"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16" name="Body Level One…"/>
          <p:cNvSpPr txBox="1">
            <a:spLocks noGrp="1"/>
          </p:cNvSpPr>
          <p:nvPr>
            <p:ph type="body" idx="1"/>
          </p:nvPr>
        </p:nvSpPr>
        <p:spPr>
          <a:xfrm>
            <a:off x="797442" y="842965"/>
            <a:ext cx="10450423" cy="520696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E685882-73C7-FEED-BBF8-C52488B53F1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2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26"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2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8"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29"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230" name="Rectangle 2"/>
          <p:cNvSpPr txBox="1"/>
          <p:nvPr/>
        </p:nvSpPr>
        <p:spPr>
          <a:xfrm>
            <a:off x="176764" y="-14288"/>
            <a:ext cx="813816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Learning objectives</a:t>
            </a:r>
          </a:p>
        </p:txBody>
      </p:sp>
      <p:sp>
        <p:nvSpPr>
          <p:cNvPr id="231" name="Body Level One…"/>
          <p:cNvSpPr txBox="1">
            <a:spLocks noGrp="1"/>
          </p:cNvSpPr>
          <p:nvPr>
            <p:ph type="body" idx="1"/>
          </p:nvPr>
        </p:nvSpPr>
        <p:spPr>
          <a:xfrm>
            <a:off x="2207940" y="861001"/>
            <a:ext cx="7915007" cy="517506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6F3F27F-F906-4C2A-AB02-82E1C604EE55}"/>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0"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41"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2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43"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44"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245" name="Title Text"/>
          <p:cNvSpPr txBox="1">
            <a:spLocks noGrp="1"/>
          </p:cNvSpPr>
          <p:nvPr>
            <p:ph type="title"/>
          </p:nvPr>
        </p:nvSpPr>
        <p:spPr>
          <a:xfrm>
            <a:off x="200020" y="-43663"/>
            <a:ext cx="3571876" cy="646113"/>
          </a:xfrm>
          <a:prstGeom prst="rect">
            <a:avLst/>
          </a:prstGeom>
        </p:spPr>
        <p:txBody>
          <a:bodyPr/>
          <a:lstStyle/>
          <a:p>
            <a:r>
              <a:t>Title Text</a:t>
            </a:r>
          </a:p>
        </p:txBody>
      </p:sp>
      <p:sp>
        <p:nvSpPr>
          <p:cNvPr id="246" name="Body Level One…"/>
          <p:cNvSpPr txBox="1">
            <a:spLocks noGrp="1"/>
          </p:cNvSpPr>
          <p:nvPr>
            <p:ph type="body" idx="1"/>
          </p:nvPr>
        </p:nvSpPr>
        <p:spPr>
          <a:xfrm>
            <a:off x="2438401" y="1247001"/>
            <a:ext cx="805861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28752A5-CA47-B004-2534-83D4CC49A481}"/>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56"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2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8"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59"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26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61" name="Outline"/>
          <p:cNvSpPr txBox="1">
            <a:spLocks noGrp="1"/>
          </p:cNvSpPr>
          <p:nvPr>
            <p:ph type="title" hasCustomPrompt="1"/>
          </p:nvPr>
        </p:nvSpPr>
        <p:spPr>
          <a:xfrm>
            <a:off x="163877" y="-23486"/>
            <a:ext cx="4766298" cy="655777"/>
          </a:xfrm>
          <a:prstGeom prst="rect">
            <a:avLst/>
          </a:prstGeom>
        </p:spPr>
        <p:txBody>
          <a:bodyPr/>
          <a:lstStyle/>
          <a:p>
            <a:r>
              <a:t>Outline</a:t>
            </a:r>
          </a:p>
        </p:txBody>
      </p:sp>
      <p:sp>
        <p:nvSpPr>
          <p:cNvPr id="2" name="Slide Number">
            <a:extLst>
              <a:ext uri="{FF2B5EF4-FFF2-40B4-BE49-F238E27FC236}">
                <a16:creationId xmlns:a16="http://schemas.microsoft.com/office/drawing/2014/main" id="{EF886898-21AD-703F-6F70-9030671161D7}"/>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6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70"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71"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2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73"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74"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27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6" name="Outline"/>
          <p:cNvSpPr txBox="1">
            <a:spLocks noGrp="1"/>
          </p:cNvSpPr>
          <p:nvPr>
            <p:ph type="title" hasCustomPrompt="1"/>
          </p:nvPr>
        </p:nvSpPr>
        <p:spPr>
          <a:xfrm>
            <a:off x="204736" y="-90255"/>
            <a:ext cx="9061226" cy="785734"/>
          </a:xfrm>
          <a:prstGeom prst="rect">
            <a:avLst/>
          </a:prstGeom>
        </p:spPr>
        <p:txBody>
          <a:bodyPr/>
          <a:lstStyle/>
          <a:p>
            <a:r>
              <a:t>Outline</a:t>
            </a:r>
          </a:p>
        </p:txBody>
      </p:sp>
      <p:sp>
        <p:nvSpPr>
          <p:cNvPr id="2" name="Slide Number">
            <a:extLst>
              <a:ext uri="{FF2B5EF4-FFF2-40B4-BE49-F238E27FC236}">
                <a16:creationId xmlns:a16="http://schemas.microsoft.com/office/drawing/2014/main" id="{30658AA6-E242-82F8-B319-7ED35A0B0C8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3_Section Header copy">
    <p:spTree>
      <p:nvGrpSpPr>
        <p:cNvPr id="1" name=""/>
        <p:cNvGrpSpPr/>
        <p:nvPr/>
      </p:nvGrpSpPr>
      <p:grpSpPr>
        <a:xfrm>
          <a:off x="0" y="0"/>
          <a:ext cx="0" cy="0"/>
          <a:chOff x="0" y="0"/>
          <a:chExt cx="0" cy="0"/>
        </a:xfrm>
      </p:grpSpPr>
      <p:pic>
        <p:nvPicPr>
          <p:cNvPr id="28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8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86"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28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88"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89"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29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1" name="Outline"/>
          <p:cNvSpPr txBox="1">
            <a:spLocks noGrp="1"/>
          </p:cNvSpPr>
          <p:nvPr>
            <p:ph type="title" hasCustomPrompt="1"/>
          </p:nvPr>
        </p:nvSpPr>
        <p:spPr>
          <a:xfrm>
            <a:off x="243813" y="-16066"/>
            <a:ext cx="6176787" cy="889538"/>
          </a:xfrm>
          <a:prstGeom prst="rect">
            <a:avLst/>
          </a:prstGeom>
        </p:spPr>
        <p:txBody>
          <a:bodyPr/>
          <a:lstStyle/>
          <a:p>
            <a:r>
              <a:t>Outline</a:t>
            </a:r>
          </a:p>
        </p:txBody>
      </p:sp>
      <p:sp>
        <p:nvSpPr>
          <p:cNvPr id="2" name="Slide Number">
            <a:extLst>
              <a:ext uri="{FF2B5EF4-FFF2-40B4-BE49-F238E27FC236}">
                <a16:creationId xmlns:a16="http://schemas.microsoft.com/office/drawing/2014/main" id="{CD27B3F5-4EBF-845A-E1EA-E69D1B5F85D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8"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39"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1"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2"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43"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CCF5C62-A878-5097-6347-598B9849595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2"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53"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5"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56"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57" name="Click to edit Subtitle"/>
          <p:cNvSpPr txBox="1">
            <a:spLocks noGrp="1"/>
          </p:cNvSpPr>
          <p:nvPr>
            <p:ph type="title" hasCustomPrompt="1"/>
          </p:nvPr>
        </p:nvSpPr>
        <p:spPr>
          <a:xfrm>
            <a:off x="190765" y="801826"/>
            <a:ext cx="5543940" cy="645664"/>
          </a:xfrm>
          <a:prstGeom prst="rect">
            <a:avLst/>
          </a:prstGeom>
        </p:spPr>
        <p:txBody>
          <a:bodyPr/>
          <a:lstStyle>
            <a:lvl1pPr>
              <a:defRPr sz="2100">
                <a:solidFill>
                  <a:srgbClr val="A2010C"/>
                </a:solidFill>
              </a:defRPr>
            </a:lvl1pPr>
          </a:lstStyle>
          <a:p>
            <a:r>
              <a:t>Click to edit Subtitle</a:t>
            </a:r>
          </a:p>
        </p:txBody>
      </p:sp>
      <p:sp>
        <p:nvSpPr>
          <p:cNvPr id="58" name="Body Level One…"/>
          <p:cNvSpPr txBox="1">
            <a:spLocks noGrp="1"/>
          </p:cNvSpPr>
          <p:nvPr>
            <p:ph type="body" idx="1"/>
          </p:nvPr>
        </p:nvSpPr>
        <p:spPr>
          <a:xfrm>
            <a:off x="1739590"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25056" y="1"/>
            <a:ext cx="6173354"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nchor="ctr">
            <a:normAutofit/>
          </a:bodyPr>
          <a:lstStyle>
            <a:lvl1pPr defTabSz="289321">
              <a:lnSpc>
                <a:spcPct val="90000"/>
              </a:lnSpc>
              <a:defRPr sz="2400">
                <a:solidFill>
                  <a:srgbClr val="FFFFFF"/>
                </a:solidFill>
                <a:latin typeface="Source Sans Pro Bold"/>
                <a:ea typeface="Source Sans Pro Bold"/>
                <a:cs typeface="Source Sans Pro Bold"/>
                <a:sym typeface="Source Sans Pro Bold"/>
              </a:defRPr>
            </a:lvl1pPr>
          </a:lstStyle>
          <a:p>
            <a:r>
              <a:t>Click to edit Subtitle</a:t>
            </a:r>
          </a:p>
        </p:txBody>
      </p:sp>
      <p:sp>
        <p:nvSpPr>
          <p:cNvPr id="60" name="Title 1"/>
          <p:cNvSpPr txBox="1"/>
          <p:nvPr/>
        </p:nvSpPr>
        <p:spPr>
          <a:xfrm>
            <a:off x="225056" y="87781"/>
            <a:ext cx="6173354"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nchor="ctr">
            <a:normAutofit/>
          </a:bodyPr>
          <a:lstStyle>
            <a:lvl1pPr defTabSz="289321">
              <a:lnSpc>
                <a:spcPct val="90000"/>
              </a:lnSpc>
              <a:defRPr sz="24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368890CD-77E9-CBD8-5C44-FFF53246CA4E}"/>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9"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70"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72"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73"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75" name="Title Text"/>
          <p:cNvSpPr txBox="1">
            <a:spLocks noGrp="1"/>
          </p:cNvSpPr>
          <p:nvPr>
            <p:ph type="title"/>
          </p:nvPr>
        </p:nvSpPr>
        <p:spPr>
          <a:xfrm>
            <a:off x="233916" y="276974"/>
            <a:ext cx="3264196" cy="1932377"/>
          </a:xfrm>
          <a:prstGeom prst="rect">
            <a:avLst/>
          </a:prstGeom>
        </p:spPr>
        <p:txBody>
          <a:bodyPr/>
          <a:lstStyle/>
          <a:p>
            <a:r>
              <a:t>Title Text</a:t>
            </a:r>
          </a:p>
        </p:txBody>
      </p:sp>
      <p:sp>
        <p:nvSpPr>
          <p:cNvPr id="76"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A2DFC56-2E86-6A8B-7512-64FCEC6C56E1}"/>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86"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8"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89"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90"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91" name="Title Text"/>
          <p:cNvSpPr txBox="1">
            <a:spLocks noGrp="1"/>
          </p:cNvSpPr>
          <p:nvPr>
            <p:ph type="title"/>
          </p:nvPr>
        </p:nvSpPr>
        <p:spPr>
          <a:xfrm>
            <a:off x="321840" y="276974"/>
            <a:ext cx="3264196" cy="1932377"/>
          </a:xfrm>
          <a:prstGeom prst="rect">
            <a:avLst/>
          </a:prstGeom>
        </p:spPr>
        <p:txBody>
          <a:bodyPr/>
          <a:lstStyle/>
          <a:p>
            <a:r>
              <a:t>Title Text</a:t>
            </a:r>
          </a:p>
        </p:txBody>
      </p:sp>
      <p:sp>
        <p:nvSpPr>
          <p:cNvPr id="92"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7"/>
          <p:cNvSpPr/>
          <p:nvPr/>
        </p:nvSpPr>
        <p:spPr>
          <a:xfrm flipV="1">
            <a:off x="389002" y="1628226"/>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2" name="Slide Number">
            <a:extLst>
              <a:ext uri="{FF2B5EF4-FFF2-40B4-BE49-F238E27FC236}">
                <a16:creationId xmlns:a16="http://schemas.microsoft.com/office/drawing/2014/main" id="{18721A5F-3D75-AFD6-9700-07404D73FC6B}"/>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2"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03"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10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05"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06"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107" name="TextBox 4"/>
          <p:cNvSpPr txBox="1"/>
          <p:nvPr/>
        </p:nvSpPr>
        <p:spPr>
          <a:xfrm>
            <a:off x="357075" y="550575"/>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08" name="Rounded Rectangle 5"/>
          <p:cNvSpPr/>
          <p:nvPr/>
        </p:nvSpPr>
        <p:spPr>
          <a:xfrm flipV="1">
            <a:off x="389002" y="1332435"/>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110"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D9BFB2F-95FC-AA21-14C4-C54338362784}"/>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9"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20"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1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22"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23"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124" name="Rounded Rectangle 4"/>
          <p:cNvSpPr/>
          <p:nvPr/>
        </p:nvSpPr>
        <p:spPr>
          <a:xfrm flipV="1">
            <a:off x="389002" y="1779937"/>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25" name="TextBox 5"/>
          <p:cNvSpPr txBox="1"/>
          <p:nvPr/>
        </p:nvSpPr>
        <p:spPr>
          <a:xfrm>
            <a:off x="403462" y="66822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2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127" name="Title Text"/>
          <p:cNvSpPr txBox="1">
            <a:spLocks noGrp="1"/>
          </p:cNvSpPr>
          <p:nvPr>
            <p:ph type="title"/>
          </p:nvPr>
        </p:nvSpPr>
        <p:spPr>
          <a:xfrm>
            <a:off x="145940" y="4125636"/>
            <a:ext cx="3609077" cy="645664"/>
          </a:xfrm>
          <a:prstGeom prst="rect">
            <a:avLst/>
          </a:prstGeom>
        </p:spPr>
        <p:txBody>
          <a:bodyPr/>
          <a:lstStyle>
            <a:lvl1pPr>
              <a:defRPr sz="8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8"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B29F650-1296-9092-ED7C-703A6F978CC5}"/>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3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37"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38"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1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40"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41"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142" name="Rounded Rectangle 4"/>
          <p:cNvSpPr/>
          <p:nvPr/>
        </p:nvSpPr>
        <p:spPr>
          <a:xfrm flipV="1">
            <a:off x="388996" y="2237882"/>
            <a:ext cx="2029084" cy="8622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0" y="4125636"/>
            <a:ext cx="3609077" cy="645664"/>
          </a:xfrm>
          <a:prstGeom prst="rect">
            <a:avLst/>
          </a:prstGeom>
        </p:spPr>
        <p:txBody>
          <a:bodyPr/>
          <a:lstStyle>
            <a:lvl1pPr>
              <a:defRPr sz="8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TextBox 6"/>
          <p:cNvSpPr txBox="1"/>
          <p:nvPr/>
        </p:nvSpPr>
        <p:spPr>
          <a:xfrm>
            <a:off x="403462" y="668223"/>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4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146"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8E514BB-9AF0-7A99-AFC3-83270EA121D2}"/>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54"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15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56"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57"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1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9"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60"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161"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62" name="Title Text"/>
          <p:cNvSpPr txBox="1">
            <a:spLocks noGrp="1"/>
          </p:cNvSpPr>
          <p:nvPr>
            <p:ph type="title"/>
          </p:nvPr>
        </p:nvSpPr>
        <p:spPr>
          <a:xfrm>
            <a:off x="318328" y="4440623"/>
            <a:ext cx="3572957" cy="645664"/>
          </a:xfrm>
          <a:prstGeom prst="rect">
            <a:avLst/>
          </a:prstGeom>
        </p:spPr>
        <p:txBody>
          <a:bodyPr/>
          <a:lstStyle>
            <a:lvl1pPr>
              <a:defRPr sz="8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3" name="TextBox 6"/>
          <p:cNvSpPr txBox="1"/>
          <p:nvPr/>
        </p:nvSpPr>
        <p:spPr>
          <a:xfrm>
            <a:off x="403462" y="668215"/>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6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2" name="Slide Number">
            <a:extLst>
              <a:ext uri="{FF2B5EF4-FFF2-40B4-BE49-F238E27FC236}">
                <a16:creationId xmlns:a16="http://schemas.microsoft.com/office/drawing/2014/main" id="{AEA92723-24E2-DC49-8E22-56F8A0384115}"/>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3"/>
            <a:ext cx="1548718" cy="474296"/>
          </a:xfrm>
          <a:prstGeom prst="rect">
            <a:avLst/>
          </a:prstGeom>
          <a:ln w="12700">
            <a:miter lim="400000"/>
          </a:ln>
        </p:spPr>
      </p:pic>
      <p:sp>
        <p:nvSpPr>
          <p:cNvPr id="5" name="Subtitle 2"/>
          <p:cNvSpPr txBox="1"/>
          <p:nvPr/>
        </p:nvSpPr>
        <p:spPr>
          <a:xfrm>
            <a:off x="2992120" y="6176962"/>
            <a:ext cx="559816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t>Rapid Response Teams Training</a:t>
            </a:r>
          </a:p>
        </p:txBody>
      </p:sp>
      <p:sp>
        <p:nvSpPr>
          <p:cNvPr id="6" name="Slide Number"/>
          <p:cNvSpPr txBox="1">
            <a:spLocks noGrp="1"/>
          </p:cNvSpPr>
          <p:nvPr>
            <p:ph type="sldNum" sz="quarter" idx="2"/>
          </p:nvPr>
        </p:nvSpPr>
        <p:spPr>
          <a:xfrm>
            <a:off x="11480800" y="6330332"/>
            <a:ext cx="230378" cy="256541"/>
          </a:xfrm>
          <a:prstGeom prst="rect">
            <a:avLst/>
          </a:prstGeom>
          <a:ln w="12700">
            <a:miter lim="400000"/>
          </a:ln>
        </p:spPr>
        <p:txBody>
          <a:bodyPr wrap="none" lIns="45719" rIns="45719">
            <a:spAutoFit/>
          </a:bodyPr>
          <a:lstStyle>
            <a:lvl1pPr>
              <a:defRPr sz="1000">
                <a:solidFill>
                  <a:srgbClr val="FFFFFF"/>
                </a:solidFill>
                <a:latin typeface="Source Sans Pro Regular"/>
                <a:ea typeface="Source Sans Pro Regular"/>
                <a:cs typeface="Source Sans Pro Regular"/>
                <a:sym typeface="Source Sans Pro Regular"/>
              </a:defRPr>
            </a:lvl1pPr>
          </a:lstStyle>
          <a:p>
            <a:fld id="{86CB4B4D-7CA3-9044-876B-883B54F8677D}" type="slidenum">
              <a:t>‹#›</a:t>
            </a:fld>
            <a:endParaRPr/>
          </a:p>
        </p:txBody>
      </p:sp>
      <p:sp>
        <p:nvSpPr>
          <p:cNvPr id="7" name="Subtitle 5"/>
          <p:cNvSpPr txBox="1"/>
          <p:nvPr/>
        </p:nvSpPr>
        <p:spPr>
          <a:xfrm>
            <a:off x="8013927" y="651578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8" name="Subtitle 5"/>
          <p:cNvSpPr txBox="1"/>
          <p:nvPr/>
        </p:nvSpPr>
        <p:spPr>
          <a:xfrm>
            <a:off x="8013927" y="6655793"/>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A3.2 Logistics</a:t>
            </a:r>
          </a:p>
        </p:txBody>
      </p:sp>
      <p:sp>
        <p:nvSpPr>
          <p:cNvPr id="9"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 name="TextBox 5"/>
          <p:cNvSpPr txBox="1"/>
          <p:nvPr/>
        </p:nvSpPr>
        <p:spPr>
          <a:xfrm>
            <a:off x="4326292" y="2325452"/>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Slide Number">
            <a:extLst>
              <a:ext uri="{FF2B5EF4-FFF2-40B4-BE49-F238E27FC236}">
                <a16:creationId xmlns:a16="http://schemas.microsoft.com/office/drawing/2014/main" id="{2A861E03-8673-A549-27A5-72E404D8409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170493" marR="0" indent="-6199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289322"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397818"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506313"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867966" marR="0" indent="-32548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976462" marR="0" indent="-32548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084958" marR="0" indent="-32548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193454" marR="0" indent="-32548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
        <p:nvSpPr>
          <p:cNvPr id="301" name="Title 2"/>
          <p:cNvSpPr txBox="1">
            <a:spLocks noGrp="1"/>
          </p:cNvSpPr>
          <p:nvPr>
            <p:ph type="title"/>
          </p:nvPr>
        </p:nvSpPr>
        <p:spPr>
          <a:xfrm>
            <a:off x="479376" y="1295178"/>
            <a:ext cx="4490140" cy="2410276"/>
          </a:xfrm>
          <a:prstGeom prst="rect">
            <a:avLst/>
          </a:prstGeom>
        </p:spPr>
        <p:txBody>
          <a:bodyPr>
            <a:normAutofit/>
          </a:bodyPr>
          <a:lstStyle/>
          <a:p>
            <a:pPr>
              <a:spcBef>
                <a:spcPts val="900"/>
              </a:spcBef>
              <a:defRPr sz="3300"/>
            </a:pPr>
            <a:r>
              <a:rPr sz="3600" b="1" dirty="0"/>
              <a:t>A3.2b </a:t>
            </a:r>
            <a:br>
              <a:rPr lang="hu-HU" b="1" dirty="0"/>
            </a:br>
            <a:r>
              <a:rPr b="1" dirty="0"/>
              <a:t>Exercise: logistics checklist</a:t>
            </a:r>
          </a:p>
        </p:txBody>
      </p:sp>
      <p:sp>
        <p:nvSpPr>
          <p:cNvPr id="302" name="TextBox 1"/>
          <p:cNvSpPr txBox="1"/>
          <p:nvPr/>
        </p:nvSpPr>
        <p:spPr>
          <a:xfrm>
            <a:off x="4909787" y="3705454"/>
            <a:ext cx="3910804"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r>
              <a:rPr sz="2800" dirty="0"/>
              <a:t>Duration: 30-45’</a:t>
            </a:r>
          </a:p>
        </p:txBody>
      </p:sp>
      <p:sp>
        <p:nvSpPr>
          <p:cNvPr id="2" name="TextBox 1">
            <a:extLst>
              <a:ext uri="{FF2B5EF4-FFF2-40B4-BE49-F238E27FC236}">
                <a16:creationId xmlns:a16="http://schemas.microsoft.com/office/drawing/2014/main" id="{555BE6F6-8B17-DF27-35AA-E1AD9082B54F}"/>
              </a:ext>
            </a:extLst>
          </p:cNvPr>
          <p:cNvSpPr txBox="1"/>
          <p:nvPr/>
        </p:nvSpPr>
        <p:spPr>
          <a:xfrm>
            <a:off x="147484" y="3782398"/>
            <a:ext cx="2239320"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r>
              <a:rPr lang="hu-HU" sz="1800" b="1" dirty="0">
                <a:solidFill>
                  <a:schemeClr val="bg1"/>
                </a:solidFill>
              </a:rPr>
              <a:t>Speaker name</a:t>
            </a:r>
            <a:endParaRPr sz="1800" b="1" dirty="0">
              <a:solidFill>
                <a:schemeClr val="bg1"/>
              </a:solidFil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342" name="Google Shape;360;p4"/>
          <p:cNvSpPr txBox="1">
            <a:spLocks noGrp="1"/>
          </p:cNvSpPr>
          <p:nvPr>
            <p:ph type="body" idx="1"/>
          </p:nvPr>
        </p:nvSpPr>
        <p:spPr>
          <a:xfrm>
            <a:off x="1079546" y="807120"/>
            <a:ext cx="10032908" cy="5243760"/>
          </a:xfrm>
          <a:prstGeom prst="rect">
            <a:avLst/>
          </a:prstGeom>
        </p:spPr>
        <p:txBody>
          <a:bodyPr lIns="45699" tIns="45699" rIns="45699" bIns="45699"/>
          <a:lstStyle/>
          <a:p>
            <a:pPr marL="210820" indent="-210820" defTabSz="180103">
              <a:spcBef>
                <a:spcPts val="100"/>
              </a:spcBef>
              <a:defRPr sz="1992"/>
            </a:pPr>
            <a:r>
              <a:rPr dirty="0"/>
              <a:t>Dengue is a viral infection transmitted to humans through the bite of infected mosquitoes. The primary vectors that transmit the disease are Aedes aegypti mosquitoes and, to a lesser extent, Ae. albopictus.</a:t>
            </a:r>
          </a:p>
          <a:p>
            <a:pPr marL="210820" indent="-210820" defTabSz="180103">
              <a:spcBef>
                <a:spcPts val="100"/>
              </a:spcBef>
              <a:defRPr sz="1992"/>
            </a:pPr>
            <a:r>
              <a:rPr dirty="0"/>
              <a:t>The virus responsible for causing dengue, is called dengue virus (DENV). There are four DENV serotypes and it is possible to be infected four times.</a:t>
            </a:r>
          </a:p>
          <a:p>
            <a:pPr marL="210820" indent="-210820" defTabSz="180103">
              <a:spcBef>
                <a:spcPts val="100"/>
              </a:spcBef>
              <a:defRPr sz="1992"/>
            </a:pPr>
            <a:r>
              <a:rPr dirty="0"/>
              <a:t>Severe dengue is a leading cause of serious illness and death in some Asian and Latin American countries. It requires management by medical professionals.</a:t>
            </a:r>
          </a:p>
          <a:p>
            <a:pPr marL="210820" indent="-210820" defTabSz="180103">
              <a:spcBef>
                <a:spcPts val="100"/>
              </a:spcBef>
              <a:defRPr sz="1992"/>
            </a:pPr>
            <a:r>
              <a:rPr dirty="0"/>
              <a:t>There is no specific treatment for dengue/severe dengue. Early detection of disease progression associated with severe dengue, and access to proper medical care lowers fatality rates of severe dengue to below 1%.</a:t>
            </a:r>
          </a:p>
          <a:p>
            <a:pPr marL="210820" indent="-210820" defTabSz="180103">
              <a:spcBef>
                <a:spcPts val="100"/>
              </a:spcBef>
              <a:defRPr sz="1992"/>
            </a:pPr>
            <a:r>
              <a:rPr dirty="0"/>
              <a:t>Dengue is found in tropical and sub-tropical climates worldwide, mostly in urban and semi-urban areas.</a:t>
            </a:r>
          </a:p>
          <a:p>
            <a:pPr marL="210820" indent="-210820" defTabSz="180103">
              <a:spcBef>
                <a:spcPts val="100"/>
              </a:spcBef>
              <a:defRPr sz="1992"/>
            </a:pPr>
            <a:r>
              <a:rPr dirty="0"/>
              <a:t>Dengue prevention and control depends on effective vector control measures. Sustained community involvement can improve vector control efforts substantially.</a:t>
            </a:r>
          </a:p>
          <a:p>
            <a:pPr marL="210820" indent="-210820" defTabSz="180103">
              <a:spcBef>
                <a:spcPts val="100"/>
              </a:spcBef>
              <a:defRPr sz="1992"/>
            </a:pPr>
            <a:r>
              <a:rPr dirty="0"/>
              <a:t>While many DENV infections produce only mild illness, DENV can cause an acute flu-like illness. Occasionally this develops into a potentially lethal complication, called severe dengue.</a:t>
            </a:r>
          </a:p>
        </p:txBody>
      </p:sp>
      <p:sp>
        <p:nvSpPr>
          <p:cNvPr id="343" name="Google Shape;359;p4"/>
          <p:cNvSpPr txBox="1">
            <a:spLocks noGrp="1"/>
          </p:cNvSpPr>
          <p:nvPr>
            <p:ph type="title"/>
          </p:nvPr>
        </p:nvSpPr>
        <p:spPr>
          <a:xfrm>
            <a:off x="216000" y="-10800"/>
            <a:ext cx="4766298" cy="655777"/>
          </a:xfrm>
          <a:prstGeom prst="rect">
            <a:avLst/>
          </a:prstGeom>
        </p:spPr>
        <p:txBody>
          <a:bodyPr lIns="45699" tIns="45699" rIns="45699" bIns="45699"/>
          <a:lstStyle/>
          <a:p>
            <a:r>
              <a:rPr b="1" dirty="0"/>
              <a:t>Dengue</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
        <p:nvSpPr>
          <p:cNvPr id="346" name="Google Shape;360;p4"/>
          <p:cNvSpPr txBox="1">
            <a:spLocks noGrp="1"/>
          </p:cNvSpPr>
          <p:nvPr>
            <p:ph type="body" idx="1"/>
          </p:nvPr>
        </p:nvSpPr>
        <p:spPr>
          <a:xfrm>
            <a:off x="862226" y="834012"/>
            <a:ext cx="9724553" cy="5017899"/>
          </a:xfrm>
          <a:prstGeom prst="rect">
            <a:avLst/>
          </a:prstGeom>
        </p:spPr>
        <p:txBody>
          <a:bodyPr lIns="45699" tIns="45699" rIns="45699" bIns="45699"/>
          <a:lstStyle/>
          <a:p>
            <a:pPr marL="246380" indent="-246380" defTabSz="210482">
              <a:spcBef>
                <a:spcPts val="100"/>
              </a:spcBef>
              <a:defRPr sz="2328"/>
            </a:pPr>
            <a:r>
              <a:rPr dirty="0"/>
              <a:t>Cholera is an acute </a:t>
            </a:r>
            <a:r>
              <a:rPr lang="hu-HU" dirty="0"/>
              <a:t>diarrhoeal </a:t>
            </a:r>
            <a:r>
              <a:rPr dirty="0"/>
              <a:t>infection caused by ingestion of food or water contaminated with the bacterium Vibrio cholerae. Cholera remains a global threat to public health and an indicator of inequity and lack of social development.</a:t>
            </a:r>
          </a:p>
          <a:p>
            <a:pPr marL="246380" indent="-246380" defTabSz="210482">
              <a:spcBef>
                <a:spcPts val="100"/>
              </a:spcBef>
              <a:defRPr sz="2328"/>
            </a:pPr>
            <a:r>
              <a:rPr dirty="0"/>
              <a:t>Cholera is an extremely virulent disease that can cause severe acute watery</a:t>
            </a:r>
            <a:r>
              <a:rPr lang="hu-HU" dirty="0"/>
              <a:t> diarrhoea</a:t>
            </a:r>
            <a:r>
              <a:rPr dirty="0"/>
              <a:t>. It takes between 12 hours and 5 days for a person to show symptoms after ingesting contaminated food or water (2). Cholera affects both children and adults and can kill within hours if untreated.</a:t>
            </a:r>
          </a:p>
          <a:p>
            <a:pPr marL="246380" indent="-246380" defTabSz="210482">
              <a:spcBef>
                <a:spcPts val="100"/>
              </a:spcBef>
              <a:defRPr sz="2328"/>
            </a:pPr>
            <a:r>
              <a:rPr dirty="0"/>
              <a:t>Most people infected with V. cholerae do not develop any symptoms, although the bacteria are present in their </a:t>
            </a:r>
            <a:r>
              <a:rPr lang="hu-HU" dirty="0"/>
              <a:t>faeces</a:t>
            </a:r>
            <a:r>
              <a:rPr dirty="0"/>
              <a:t> for 1-10 days after infection and are shed back into the environment, potentially infecting other people.</a:t>
            </a:r>
          </a:p>
          <a:p>
            <a:pPr marL="246380" indent="-246380" defTabSz="210482">
              <a:spcBef>
                <a:spcPts val="100"/>
              </a:spcBef>
              <a:defRPr sz="2328"/>
            </a:pPr>
            <a:r>
              <a:rPr dirty="0"/>
              <a:t>Among people who develop symptoms, the majority have mild or moderate symptoms, while a minority develop acute watery </a:t>
            </a:r>
            <a:r>
              <a:rPr lang="hu-HU" dirty="0"/>
              <a:t>diarrhoea </a:t>
            </a:r>
            <a:r>
              <a:rPr dirty="0"/>
              <a:t>with severe dehydration. This can lead to death if left untreated.</a:t>
            </a:r>
          </a:p>
        </p:txBody>
      </p:sp>
      <p:sp>
        <p:nvSpPr>
          <p:cNvPr id="347" name="Google Shape;359;p4"/>
          <p:cNvSpPr txBox="1">
            <a:spLocks noGrp="1"/>
          </p:cNvSpPr>
          <p:nvPr>
            <p:ph type="title"/>
          </p:nvPr>
        </p:nvSpPr>
        <p:spPr>
          <a:xfrm>
            <a:off x="216000" y="-10800"/>
            <a:ext cx="4766298" cy="655777"/>
          </a:xfrm>
          <a:prstGeom prst="rect">
            <a:avLst/>
          </a:prstGeom>
        </p:spPr>
        <p:txBody>
          <a:bodyPr lIns="45699" tIns="45699" rIns="45699" bIns="45699"/>
          <a:lstStyle/>
          <a:p>
            <a:r>
              <a:rPr b="1" dirty="0"/>
              <a:t>Cholera</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sp>
        <p:nvSpPr>
          <p:cNvPr id="350" name="Content Placeholder 2"/>
          <p:cNvSpPr txBox="1">
            <a:spLocks noGrp="1"/>
          </p:cNvSpPr>
          <p:nvPr>
            <p:ph type="body" idx="1"/>
          </p:nvPr>
        </p:nvSpPr>
        <p:spPr>
          <a:xfrm>
            <a:off x="2339850" y="953727"/>
            <a:ext cx="8222168" cy="5044369"/>
          </a:xfrm>
          <a:prstGeom prst="rect">
            <a:avLst/>
          </a:prstGeom>
        </p:spPr>
        <p:txBody>
          <a:bodyPr>
            <a:normAutofit/>
          </a:bodyPr>
          <a:lstStyle/>
          <a:p>
            <a:pPr marL="0" indent="0">
              <a:buSzTx/>
              <a:buNone/>
              <a:defRPr sz="2000"/>
            </a:pPr>
            <a:r>
              <a:rPr b="1" dirty="0">
                <a:solidFill>
                  <a:srgbClr val="C00000"/>
                </a:solidFill>
              </a:rPr>
              <a:t>For all types of public health events RRTs will need equipment, materials and supplies on the following areas:</a:t>
            </a:r>
            <a:endParaRPr lang="hu-HU" b="1" dirty="0">
              <a:solidFill>
                <a:srgbClr val="C00000"/>
              </a:solidFill>
            </a:endParaRPr>
          </a:p>
          <a:p>
            <a:pPr marL="0" indent="0">
              <a:buSzTx/>
              <a:buNone/>
              <a:defRPr sz="2000"/>
            </a:pPr>
            <a:endParaRPr b="1" dirty="0">
              <a:solidFill>
                <a:srgbClr val="C00000"/>
              </a:solidFill>
            </a:endParaRPr>
          </a:p>
          <a:p>
            <a:pPr marL="254000" indent="-254000">
              <a:buClr>
                <a:srgbClr val="C00000"/>
              </a:buClr>
              <a:defRPr sz="2000"/>
            </a:pPr>
            <a:r>
              <a:rPr dirty="0"/>
              <a:t>Personal and team health</a:t>
            </a:r>
          </a:p>
          <a:p>
            <a:pPr marL="254000" indent="-254000">
              <a:buClr>
                <a:srgbClr val="C00000"/>
              </a:buClr>
              <a:defRPr sz="2000"/>
            </a:pPr>
            <a:r>
              <a:rPr dirty="0"/>
              <a:t>Printed materials</a:t>
            </a:r>
          </a:p>
          <a:p>
            <a:pPr marL="254000" indent="-254000">
              <a:buClr>
                <a:srgbClr val="C00000"/>
              </a:buClr>
              <a:defRPr sz="2000"/>
            </a:pPr>
            <a:r>
              <a:rPr dirty="0"/>
              <a:t>Information and Communication Technology (ICT)</a:t>
            </a:r>
          </a:p>
          <a:p>
            <a:pPr marL="254000" indent="-254000">
              <a:buClr>
                <a:srgbClr val="C00000"/>
              </a:buClr>
              <a:defRPr sz="2000"/>
            </a:pPr>
            <a:r>
              <a:rPr dirty="0"/>
              <a:t>Medical</a:t>
            </a:r>
          </a:p>
          <a:p>
            <a:pPr marL="254000" indent="-254000">
              <a:buClr>
                <a:srgbClr val="C00000"/>
              </a:buClr>
              <a:defRPr sz="2000"/>
            </a:pPr>
            <a:r>
              <a:rPr dirty="0"/>
              <a:t>Field equipment and PPE</a:t>
            </a:r>
          </a:p>
          <a:p>
            <a:pPr marL="254000" indent="-254000">
              <a:buClr>
                <a:srgbClr val="C00000"/>
              </a:buClr>
              <a:defRPr sz="2000"/>
            </a:pPr>
            <a:r>
              <a:rPr dirty="0"/>
              <a:t>Transport</a:t>
            </a:r>
          </a:p>
          <a:p>
            <a:pPr marL="254000" indent="-254000">
              <a:buClr>
                <a:srgbClr val="C00000"/>
              </a:buClr>
              <a:defRPr sz="2000"/>
            </a:pPr>
            <a:r>
              <a:rPr dirty="0"/>
              <a:t>Finances</a:t>
            </a:r>
          </a:p>
        </p:txBody>
      </p:sp>
      <p:sp>
        <p:nvSpPr>
          <p:cNvPr id="351" name="Title 1"/>
          <p:cNvSpPr txBox="1">
            <a:spLocks noGrp="1"/>
          </p:cNvSpPr>
          <p:nvPr>
            <p:ph type="title"/>
          </p:nvPr>
        </p:nvSpPr>
        <p:spPr>
          <a:xfrm>
            <a:off x="216000" y="-10800"/>
            <a:ext cx="4766298" cy="655777"/>
          </a:xfrm>
          <a:prstGeom prst="rect">
            <a:avLst/>
          </a:prstGeom>
        </p:spPr>
        <p:txBody>
          <a:bodyPr/>
          <a:lstStyle/>
          <a:p>
            <a:r>
              <a:rPr b="1" dirty="0"/>
              <a:t>Debriefing</a:t>
            </a:r>
          </a:p>
        </p:txBody>
      </p:sp>
      <p:grpSp>
        <p:nvGrpSpPr>
          <p:cNvPr id="354" name="Rounded Rectangle 3"/>
          <p:cNvGrpSpPr/>
          <p:nvPr/>
        </p:nvGrpSpPr>
        <p:grpSpPr>
          <a:xfrm>
            <a:off x="8112224" y="1700808"/>
            <a:ext cx="2448274" cy="2808313"/>
            <a:chOff x="0" y="0"/>
            <a:chExt cx="2448273" cy="2808312"/>
          </a:xfrm>
        </p:grpSpPr>
        <p:sp>
          <p:nvSpPr>
            <p:cNvPr id="352" name="Rounded Rectangle"/>
            <p:cNvSpPr/>
            <p:nvPr/>
          </p:nvSpPr>
          <p:spPr>
            <a:xfrm>
              <a:off x="0" y="0"/>
              <a:ext cx="2448273" cy="2808312"/>
            </a:xfrm>
            <a:prstGeom prst="roundRect">
              <a:avLst>
                <a:gd name="adj" fmla="val 16667"/>
              </a:avLst>
            </a:prstGeom>
            <a:noFill/>
            <a:ln w="12700" cap="flat">
              <a:solidFill>
                <a:srgbClr val="FF0000"/>
              </a:solidFill>
              <a:prstDash val="solid"/>
              <a:miter lim="800000"/>
            </a:ln>
            <a:effectLst/>
          </p:spPr>
          <p:txBody>
            <a:bodyPr wrap="square" lIns="45719" tIns="45719" rIns="45719" bIns="45719" numCol="1" anchor="ctr">
              <a:noAutofit/>
            </a:bodyPr>
            <a:lstStyle/>
            <a:p>
              <a:pPr algn="ctr">
                <a:defRPr i="1">
                  <a:solidFill>
                    <a:srgbClr val="002060"/>
                  </a:solidFill>
                </a:defRPr>
              </a:pPr>
              <a:endParaRPr/>
            </a:p>
          </p:txBody>
        </p:sp>
        <p:sp>
          <p:nvSpPr>
            <p:cNvPr id="353" name="The  specific equipment, materials and supplies on some of these areas  will  vary depending on the type of event and the context of intervention."/>
            <p:cNvSpPr txBox="1"/>
            <p:nvPr/>
          </p:nvSpPr>
          <p:spPr>
            <a:xfrm>
              <a:off x="171584" y="111496"/>
              <a:ext cx="2105104" cy="258532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i="1">
                  <a:solidFill>
                    <a:srgbClr val="002060"/>
                  </a:solidFill>
                </a:defRPr>
              </a:pPr>
              <a:r>
                <a:rPr dirty="0">
                  <a:latin typeface="Source Sans Pro Regular"/>
                </a:rPr>
                <a:t>The  </a:t>
              </a:r>
              <a:r>
                <a:rPr dirty="0">
                  <a:solidFill>
                    <a:srgbClr val="FF0000"/>
                  </a:solidFill>
                  <a:latin typeface="Source Sans Pro Regular"/>
                </a:rPr>
                <a:t>specific </a:t>
              </a:r>
              <a:r>
                <a:rPr dirty="0">
                  <a:latin typeface="Source Sans Pro Regular"/>
                </a:rPr>
                <a:t>equipment, materials and supplies on some of these areas  will  </a:t>
              </a:r>
              <a:r>
                <a:rPr dirty="0">
                  <a:solidFill>
                    <a:srgbClr val="FF0000"/>
                  </a:solidFill>
                  <a:latin typeface="Source Sans Pro Regular"/>
                </a:rPr>
                <a:t>vary</a:t>
              </a:r>
              <a:r>
                <a:rPr dirty="0">
                  <a:latin typeface="Source Sans Pro Regular"/>
                </a:rPr>
                <a:t> depending on the type of event and the context of intervention. </a:t>
              </a:r>
            </a:p>
          </p:txBody>
        </p:sp>
      </p:grpSp>
      <p:grpSp>
        <p:nvGrpSpPr>
          <p:cNvPr id="357" name="Rounded Rectangle 4"/>
          <p:cNvGrpSpPr/>
          <p:nvPr/>
        </p:nvGrpSpPr>
        <p:grpSpPr>
          <a:xfrm>
            <a:off x="1703511" y="5068798"/>
            <a:ext cx="8856987" cy="933938"/>
            <a:chOff x="0" y="24561"/>
            <a:chExt cx="8856985" cy="576065"/>
          </a:xfrm>
        </p:grpSpPr>
        <p:sp>
          <p:nvSpPr>
            <p:cNvPr id="355" name="Rounded Rectangle"/>
            <p:cNvSpPr/>
            <p:nvPr/>
          </p:nvSpPr>
          <p:spPr>
            <a:xfrm>
              <a:off x="0" y="24561"/>
              <a:ext cx="8856985" cy="576065"/>
            </a:xfrm>
            <a:prstGeom prst="roundRect">
              <a:avLst>
                <a:gd name="adj" fmla="val 16667"/>
              </a:avLst>
            </a:prstGeom>
            <a:solidFill>
              <a:schemeClr val="accent2"/>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356" name="The  equipment, materials and supplies on other areas such as ICT, Transport and Finances may be more “standard”."/>
            <p:cNvSpPr txBox="1"/>
            <p:nvPr/>
          </p:nvSpPr>
          <p:spPr>
            <a:xfrm>
              <a:off x="73841" y="94278"/>
              <a:ext cx="8709302" cy="4366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i="1">
                  <a:solidFill>
                    <a:srgbClr val="FFFFFF"/>
                  </a:solidFill>
                </a:defRPr>
              </a:pPr>
              <a:r>
                <a:rPr sz="2000" i="0" dirty="0">
                  <a:latin typeface="Source Sans Pro Regular"/>
                </a:rPr>
                <a:t>The  equipment, materials and supplies </a:t>
              </a:r>
              <a:r>
                <a:rPr sz="2000" i="0">
                  <a:latin typeface="Source Sans Pro Regular"/>
                </a:rPr>
                <a:t>on areas </a:t>
              </a:r>
              <a:r>
                <a:rPr sz="2000" i="0" dirty="0">
                  <a:latin typeface="Source Sans Pro Regular"/>
                </a:rPr>
                <a:t>such as ICT, Transport and Finances may be more “standard”. </a:t>
              </a:r>
            </a:p>
          </p:txBody>
        </p:sp>
      </p:grpSp>
      <p:sp>
        <p:nvSpPr>
          <p:cNvPr id="358" name="Rectangle 5"/>
          <p:cNvSpPr/>
          <p:nvPr/>
        </p:nvSpPr>
        <p:spPr>
          <a:xfrm>
            <a:off x="2315579" y="1878937"/>
            <a:ext cx="3276365" cy="274321"/>
          </a:xfrm>
          <a:prstGeom prst="rect">
            <a:avLst/>
          </a:prstGeom>
          <a:ln w="12700">
            <a:solidFill>
              <a:srgbClr val="FF0000"/>
            </a:solidFill>
            <a:miter/>
          </a:ln>
        </p:spPr>
        <p:txBody>
          <a:bodyPr lIns="45719" rIns="45719" anchor="ctr"/>
          <a:lstStyle/>
          <a:p>
            <a:pPr algn="ctr">
              <a:defRPr>
                <a:solidFill>
                  <a:srgbClr val="FFFFFF"/>
                </a:solidFill>
              </a:defRPr>
            </a:pPr>
            <a:endParaRPr/>
          </a:p>
        </p:txBody>
      </p:sp>
      <p:sp>
        <p:nvSpPr>
          <p:cNvPr id="359" name="Rectangle 6"/>
          <p:cNvSpPr/>
          <p:nvPr/>
        </p:nvSpPr>
        <p:spPr>
          <a:xfrm>
            <a:off x="2315578" y="2175565"/>
            <a:ext cx="3276365" cy="274321"/>
          </a:xfrm>
          <a:prstGeom prst="rect">
            <a:avLst/>
          </a:prstGeom>
          <a:ln w="12700">
            <a:solidFill>
              <a:srgbClr val="FF0000"/>
            </a:solidFill>
            <a:miter/>
          </a:ln>
        </p:spPr>
        <p:txBody>
          <a:bodyPr lIns="45719" rIns="45719" anchor="ctr"/>
          <a:lstStyle/>
          <a:p>
            <a:pPr algn="ctr">
              <a:defRPr>
                <a:solidFill>
                  <a:srgbClr val="FFFFFF"/>
                </a:solidFill>
              </a:defRPr>
            </a:pPr>
            <a:endParaRPr/>
          </a:p>
        </p:txBody>
      </p:sp>
      <p:sp>
        <p:nvSpPr>
          <p:cNvPr id="360" name="Rectangle 7"/>
          <p:cNvSpPr/>
          <p:nvPr/>
        </p:nvSpPr>
        <p:spPr>
          <a:xfrm>
            <a:off x="2330018" y="2775790"/>
            <a:ext cx="1188133" cy="274321"/>
          </a:xfrm>
          <a:prstGeom prst="rect">
            <a:avLst/>
          </a:prstGeom>
          <a:ln w="12700">
            <a:solidFill>
              <a:srgbClr val="FF0000"/>
            </a:solidFill>
            <a:miter/>
          </a:ln>
        </p:spPr>
        <p:txBody>
          <a:bodyPr lIns="45719" rIns="45719" anchor="ctr"/>
          <a:lstStyle/>
          <a:p>
            <a:pPr algn="ctr">
              <a:defRPr>
                <a:solidFill>
                  <a:srgbClr val="FFFFFF"/>
                </a:solidFill>
              </a:defRPr>
            </a:pPr>
            <a:endParaRPr/>
          </a:p>
        </p:txBody>
      </p:sp>
      <p:sp>
        <p:nvSpPr>
          <p:cNvPr id="361" name="Rectangle 8"/>
          <p:cNvSpPr/>
          <p:nvPr/>
        </p:nvSpPr>
        <p:spPr>
          <a:xfrm>
            <a:off x="2325409" y="3064840"/>
            <a:ext cx="3276365" cy="274321"/>
          </a:xfrm>
          <a:prstGeom prst="rect">
            <a:avLst/>
          </a:prstGeom>
          <a:ln w="12700">
            <a:solidFill>
              <a:srgbClr val="FF0000"/>
            </a:solidFill>
            <a:miter/>
          </a:ln>
        </p:spPr>
        <p:txBody>
          <a:bodyPr lIns="45719" rIns="45719" anchor="ctr"/>
          <a:lstStyle/>
          <a:p>
            <a:pPr algn="ctr">
              <a:defRPr>
                <a:solidFill>
                  <a:srgbClr val="FFFFFF"/>
                </a:solidFill>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5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358"/>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359"/>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360"/>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36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iterate>
                                    <p:tmAbs val="0"/>
                                  </p:iterate>
                                  <p:childTnLst>
                                    <p:set>
                                      <p:cBhvr>
                                        <p:cTn id="22" fill="hold"/>
                                        <p:tgtEl>
                                          <p:spTgt spid="357"/>
                                        </p:tgtEl>
                                        <p:attrNameLst>
                                          <p:attrName>style.visibility</p:attrName>
                                        </p:attrNameLst>
                                      </p:cBhvr>
                                      <p:to>
                                        <p:strVal val="visible"/>
                                      </p:to>
                                    </p:set>
                                    <p:anim calcmode="lin" valueType="num">
                                      <p:cBhvr>
                                        <p:cTn id="23" dur="500" fill="hold"/>
                                        <p:tgtEl>
                                          <p:spTgt spid="357"/>
                                        </p:tgtEl>
                                        <p:attrNameLst>
                                          <p:attrName>ppt_x</p:attrName>
                                        </p:attrNameLst>
                                      </p:cBhvr>
                                      <p:tavLst>
                                        <p:tav tm="0">
                                          <p:val>
                                            <p:strVal val="#ppt_x"/>
                                          </p:val>
                                        </p:tav>
                                        <p:tav tm="100000">
                                          <p:val>
                                            <p:strVal val="#ppt_x"/>
                                          </p:val>
                                        </p:tav>
                                      </p:tavLst>
                                    </p:anim>
                                    <p:anim calcmode="lin" valueType="num">
                                      <p:cBhvr>
                                        <p:cTn id="24" dur="500" fill="hold"/>
                                        <p:tgtEl>
                                          <p:spTgt spid="3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 grpId="0" animBg="1" advAuto="0"/>
      <p:bldP spid="357" grpId="0" animBg="1" advAuto="0"/>
      <p:bldP spid="358" grpId="0" animBg="1" advAuto="0"/>
      <p:bldP spid="359" grpId="0" animBg="1" advAuto="0"/>
      <p:bldP spid="360" grpId="0" animBg="1" advAuto="0"/>
      <p:bldP spid="361"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sp>
        <p:nvSpPr>
          <p:cNvPr id="364" name="Title 1"/>
          <p:cNvSpPr txBox="1">
            <a:spLocks noGrp="1"/>
          </p:cNvSpPr>
          <p:nvPr>
            <p:ph type="title"/>
          </p:nvPr>
        </p:nvSpPr>
        <p:spPr>
          <a:xfrm>
            <a:off x="263352" y="332655"/>
            <a:ext cx="3264195" cy="1932378"/>
          </a:xfrm>
          <a:prstGeom prst="rect">
            <a:avLst/>
          </a:prstGeom>
        </p:spPr>
        <p:txBody>
          <a:bodyPr/>
          <a:lstStyle>
            <a:lvl1pPr>
              <a:defRPr sz="3600"/>
            </a:lvl1pPr>
          </a:lstStyle>
          <a:p>
            <a:r>
              <a:rPr b="1" dirty="0"/>
              <a:t>Debriefing</a:t>
            </a:r>
          </a:p>
        </p:txBody>
      </p:sp>
      <p:sp>
        <p:nvSpPr>
          <p:cNvPr id="365" name="Content Placeholder 2"/>
          <p:cNvSpPr txBox="1">
            <a:spLocks noGrp="1"/>
          </p:cNvSpPr>
          <p:nvPr>
            <p:ph type="body" idx="1"/>
          </p:nvPr>
        </p:nvSpPr>
        <p:spPr>
          <a:xfrm>
            <a:off x="4273551" y="1916832"/>
            <a:ext cx="7529515" cy="4472857"/>
          </a:xfrm>
          <a:prstGeom prst="rect">
            <a:avLst/>
          </a:prstGeom>
        </p:spPr>
        <p:txBody>
          <a:bodyPr/>
          <a:lstStyle/>
          <a:p>
            <a:pPr marL="0" indent="0">
              <a:buSzTx/>
              <a:buNone/>
              <a:defRPr sz="2000">
                <a:solidFill>
                  <a:srgbClr val="002060"/>
                </a:solidFill>
              </a:defRPr>
            </a:pPr>
            <a:endParaRPr dirty="0"/>
          </a:p>
          <a:p>
            <a:pPr marL="0" indent="0">
              <a:buSzTx/>
              <a:buNone/>
              <a:defRPr>
                <a:solidFill>
                  <a:srgbClr val="FF0000"/>
                </a:solidFill>
              </a:defRPr>
            </a:pPr>
            <a:r>
              <a:rPr b="1" dirty="0">
                <a:solidFill>
                  <a:srgbClr val="C00000"/>
                </a:solidFill>
              </a:rPr>
              <a:t>Note to facilitators:</a:t>
            </a:r>
          </a:p>
          <a:p>
            <a:pPr marL="0" indent="0">
              <a:buSzTx/>
              <a:buNone/>
              <a:defRPr>
                <a:solidFill>
                  <a:srgbClr val="FF0000"/>
                </a:solidFill>
              </a:defRPr>
            </a:pPr>
            <a:endParaRPr dirty="0">
              <a:solidFill>
                <a:srgbClr val="C00000"/>
              </a:solidFill>
            </a:endParaRPr>
          </a:p>
          <a:p>
            <a:pPr marL="0" indent="0">
              <a:buSzTx/>
              <a:buNone/>
              <a:defRPr>
                <a:solidFill>
                  <a:srgbClr val="FF0000"/>
                </a:solidFill>
              </a:defRPr>
            </a:pPr>
            <a:r>
              <a:rPr dirty="0">
                <a:solidFill>
                  <a:srgbClr val="C00000"/>
                </a:solidFill>
              </a:rPr>
              <a:t>Include on the debriefing slides country specific logistics checklists for the diseases chosen for this exercise if available. </a:t>
            </a:r>
          </a:p>
        </p:txBody>
      </p:sp>
      <p:sp>
        <p:nvSpPr>
          <p:cNvPr id="367" name="Rounded Rectangle 4"/>
          <p:cNvSpPr/>
          <p:nvPr/>
        </p:nvSpPr>
        <p:spPr>
          <a:xfrm rot="10800000" flipH="1">
            <a:off x="349920" y="1681033"/>
            <a:ext cx="2029083"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
        <p:nvSpPr>
          <p:cNvPr id="370" name="Content Placeholder 2"/>
          <p:cNvSpPr txBox="1">
            <a:spLocks noGrp="1"/>
          </p:cNvSpPr>
          <p:nvPr>
            <p:ph type="body" idx="1"/>
          </p:nvPr>
        </p:nvSpPr>
        <p:spPr>
          <a:xfrm>
            <a:off x="1187616" y="846084"/>
            <a:ext cx="9658885" cy="5464760"/>
          </a:xfrm>
          <a:prstGeom prst="rect">
            <a:avLst/>
          </a:prstGeom>
        </p:spPr>
        <p:txBody>
          <a:bodyPr/>
          <a:lstStyle/>
          <a:p>
            <a:pPr marL="0" indent="0" defTabSz="208312">
              <a:spcBef>
                <a:spcPts val="100"/>
              </a:spcBef>
              <a:buSzTx/>
              <a:buNone/>
              <a:defRPr sz="1727">
                <a:solidFill>
                  <a:schemeClr val="accent3">
                    <a:lumOff val="-6274"/>
                  </a:schemeClr>
                </a:solidFill>
                <a:latin typeface="Source Sans Pro Bold"/>
                <a:ea typeface="Source Sans Pro Bold"/>
                <a:cs typeface="Source Sans Pro Bold"/>
                <a:sym typeface="Source Sans Pro Bold"/>
              </a:defRPr>
            </a:pPr>
            <a:r>
              <a:rPr sz="1800" b="1" dirty="0">
                <a:solidFill>
                  <a:srgbClr val="C00000"/>
                </a:solidFill>
              </a:rPr>
              <a:t>Personal and team health</a:t>
            </a:r>
          </a:p>
          <a:p>
            <a:pPr marL="347996" lvl="1" indent="-243839" defTabSz="208312">
              <a:spcBef>
                <a:spcPts val="0"/>
              </a:spcBef>
              <a:buClr>
                <a:srgbClr val="C00000"/>
              </a:buClr>
              <a:defRPr sz="1727"/>
            </a:pPr>
            <a:r>
              <a:rPr sz="1800" dirty="0"/>
              <a:t>Appropriate vaccinations done</a:t>
            </a:r>
          </a:p>
          <a:p>
            <a:pPr marL="347996" lvl="1" indent="-243839" defTabSz="208312">
              <a:spcBef>
                <a:spcPts val="0"/>
              </a:spcBef>
              <a:buClr>
                <a:srgbClr val="C00000"/>
              </a:buClr>
              <a:defRPr sz="1727"/>
            </a:pPr>
            <a:r>
              <a:rPr sz="1800" dirty="0"/>
              <a:t>Personal health kit and routine prescriptions, anti-malarial prophylaxis, alcohol based hand rub, first aid kit, IR thermometer, medevac plan</a:t>
            </a:r>
          </a:p>
          <a:p>
            <a:pPr marL="39058" indent="-39058" defTabSz="208312">
              <a:spcBef>
                <a:spcPts val="100"/>
              </a:spcBef>
              <a:defRPr sz="1727">
                <a:solidFill>
                  <a:srgbClr val="0070C0"/>
                </a:solidFill>
                <a:latin typeface="Source Sans Pro Bold"/>
                <a:ea typeface="Source Sans Pro Bold"/>
                <a:cs typeface="Source Sans Pro Bold"/>
                <a:sym typeface="Source Sans Pro Bold"/>
              </a:defRPr>
            </a:pPr>
            <a:endParaRPr sz="1800" dirty="0"/>
          </a:p>
          <a:p>
            <a:pPr marL="0" indent="0" defTabSz="208312">
              <a:spcBef>
                <a:spcPts val="100"/>
              </a:spcBef>
              <a:buSzTx/>
              <a:buNone/>
              <a:defRPr sz="1727">
                <a:solidFill>
                  <a:schemeClr val="accent3">
                    <a:lumOff val="-6274"/>
                  </a:schemeClr>
                </a:solidFill>
                <a:latin typeface="Source Sans Pro Bold"/>
                <a:ea typeface="Source Sans Pro Bold"/>
                <a:cs typeface="Source Sans Pro Bold"/>
                <a:sym typeface="Source Sans Pro Bold"/>
              </a:defRPr>
            </a:pPr>
            <a:r>
              <a:rPr sz="1800" b="1" dirty="0">
                <a:solidFill>
                  <a:srgbClr val="C00000"/>
                </a:solidFill>
              </a:rPr>
              <a:t>Printed materials</a:t>
            </a:r>
          </a:p>
          <a:p>
            <a:pPr marL="347996" lvl="1" indent="-243839" defTabSz="208312">
              <a:spcBef>
                <a:spcPts val="0"/>
              </a:spcBef>
              <a:buClr>
                <a:srgbClr val="C00000"/>
              </a:buClr>
              <a:defRPr sz="1727"/>
            </a:pPr>
            <a:r>
              <a:rPr sz="1800" dirty="0"/>
              <a:t>Terms of reference for investigation and all available information on the event.</a:t>
            </a:r>
          </a:p>
          <a:p>
            <a:pPr marL="347996" lvl="1" indent="-243839" defTabSz="208312">
              <a:spcBef>
                <a:spcPts val="0"/>
              </a:spcBef>
              <a:buClr>
                <a:srgbClr val="C00000"/>
              </a:buClr>
              <a:defRPr sz="1727"/>
            </a:pPr>
            <a:r>
              <a:rPr sz="1800" dirty="0"/>
              <a:t>National contingency plans.</a:t>
            </a:r>
          </a:p>
          <a:p>
            <a:pPr marL="347996" lvl="1" indent="-243839" defTabSz="208312">
              <a:spcBef>
                <a:spcPts val="0"/>
              </a:spcBef>
              <a:buClr>
                <a:srgbClr val="C00000"/>
              </a:buClr>
              <a:defRPr sz="1727"/>
            </a:pPr>
            <a:r>
              <a:rPr sz="1800" dirty="0"/>
              <a:t>Standard operating procedures.</a:t>
            </a:r>
          </a:p>
          <a:p>
            <a:pPr marL="347996" lvl="1" indent="-243839" defTabSz="208312">
              <a:spcBef>
                <a:spcPts val="0"/>
              </a:spcBef>
              <a:buClr>
                <a:srgbClr val="C00000"/>
              </a:buClr>
              <a:defRPr sz="1727"/>
            </a:pPr>
            <a:r>
              <a:rPr sz="1800" dirty="0"/>
              <a:t>Contact list for central, intermediate and district officials, overall event coordinator and stakeholders.</a:t>
            </a:r>
          </a:p>
          <a:p>
            <a:pPr marL="347996" lvl="1" indent="-243839" defTabSz="208312">
              <a:spcBef>
                <a:spcPts val="0"/>
              </a:spcBef>
              <a:buClr>
                <a:srgbClr val="C00000"/>
              </a:buClr>
              <a:defRPr sz="1727"/>
            </a:pPr>
            <a:r>
              <a:rPr sz="1800" dirty="0"/>
              <a:t>Printed case investigation forms, line listing forms, interview questionnaire, case definitions, laboratory shipment forms, situation report template, contact identification and tracing forms, sampling consent forms etc.</a:t>
            </a:r>
          </a:p>
          <a:p>
            <a:pPr marL="347996" lvl="1" indent="-243839" defTabSz="208312">
              <a:spcBef>
                <a:spcPts val="0"/>
              </a:spcBef>
              <a:buClr>
                <a:srgbClr val="C00000"/>
              </a:buClr>
              <a:defRPr sz="1727"/>
            </a:pPr>
            <a:r>
              <a:rPr sz="1800" dirty="0"/>
              <a:t>Training materials for rapid training.</a:t>
            </a:r>
          </a:p>
          <a:p>
            <a:pPr marL="347996" lvl="1" indent="-243839" defTabSz="208312">
              <a:spcBef>
                <a:spcPts val="0"/>
              </a:spcBef>
              <a:buClr>
                <a:srgbClr val="C00000"/>
              </a:buClr>
              <a:defRPr sz="1727"/>
            </a:pPr>
            <a:r>
              <a:rPr sz="1800" dirty="0"/>
              <a:t>Printed technical guidance, posters, risk communication material. </a:t>
            </a:r>
          </a:p>
          <a:p>
            <a:pPr marL="0" indent="0" defTabSz="208312">
              <a:spcBef>
                <a:spcPts val="100"/>
              </a:spcBef>
              <a:buSzTx/>
              <a:buNone/>
              <a:defRPr sz="1727">
                <a:solidFill>
                  <a:srgbClr val="0070C0"/>
                </a:solidFill>
                <a:latin typeface="Source Sans Pro Bold"/>
                <a:ea typeface="Source Sans Pro Bold"/>
                <a:cs typeface="Source Sans Pro Bold"/>
                <a:sym typeface="Source Sans Pro Bold"/>
              </a:defRPr>
            </a:pPr>
            <a:endParaRPr sz="1800" dirty="0"/>
          </a:p>
          <a:p>
            <a:pPr marL="0" indent="0" defTabSz="208312">
              <a:spcBef>
                <a:spcPts val="100"/>
              </a:spcBef>
              <a:buSzTx/>
              <a:buNone/>
              <a:defRPr sz="1727">
                <a:solidFill>
                  <a:schemeClr val="accent3">
                    <a:lumOff val="-6274"/>
                  </a:schemeClr>
                </a:solidFill>
                <a:latin typeface="Source Sans Pro Bold"/>
                <a:ea typeface="Source Sans Pro Bold"/>
                <a:cs typeface="Source Sans Pro Bold"/>
                <a:sym typeface="Source Sans Pro Bold"/>
              </a:defRPr>
            </a:pPr>
            <a:r>
              <a:rPr sz="1800" b="1" dirty="0">
                <a:solidFill>
                  <a:srgbClr val="C00000"/>
                </a:solidFill>
              </a:rPr>
              <a:t>Information and Communication Technology</a:t>
            </a:r>
          </a:p>
          <a:p>
            <a:pPr marL="347996" lvl="1" indent="-243839" defTabSz="208312">
              <a:spcBef>
                <a:spcPts val="0"/>
              </a:spcBef>
              <a:buClr>
                <a:srgbClr val="C00000"/>
              </a:buClr>
              <a:defRPr sz="1727"/>
            </a:pPr>
            <a:r>
              <a:rPr sz="1800" dirty="0"/>
              <a:t>Laptops and Printer</a:t>
            </a:r>
          </a:p>
          <a:p>
            <a:pPr marL="347996" lvl="1" indent="-243839" defTabSz="208312">
              <a:spcBef>
                <a:spcPts val="0"/>
              </a:spcBef>
              <a:buClr>
                <a:srgbClr val="C00000"/>
              </a:buClr>
              <a:defRPr sz="1727"/>
            </a:pPr>
            <a:r>
              <a:rPr sz="1800" dirty="0"/>
              <a:t>Internet tokens.</a:t>
            </a:r>
          </a:p>
          <a:p>
            <a:pPr marL="347996" lvl="1" indent="-243839" defTabSz="208312">
              <a:spcBef>
                <a:spcPts val="0"/>
              </a:spcBef>
              <a:buClr>
                <a:srgbClr val="C00000"/>
              </a:buClr>
              <a:defRPr sz="1727"/>
            </a:pPr>
            <a:r>
              <a:rPr sz="1800" dirty="0"/>
              <a:t>Phones and extra phone credit, radios as required etc.</a:t>
            </a:r>
          </a:p>
        </p:txBody>
      </p:sp>
      <p:sp>
        <p:nvSpPr>
          <p:cNvPr id="371" name="Title 1"/>
          <p:cNvSpPr txBox="1">
            <a:spLocks noGrp="1"/>
          </p:cNvSpPr>
          <p:nvPr>
            <p:ph type="title"/>
          </p:nvPr>
        </p:nvSpPr>
        <p:spPr>
          <a:prstGeom prst="rect">
            <a:avLst/>
          </a:prstGeom>
        </p:spPr>
        <p:txBody>
          <a:bodyPr/>
          <a:lstStyle/>
          <a:p>
            <a:r>
              <a:rPr lang="hu-HU" b="1" dirty="0"/>
              <a:t>Example</a:t>
            </a:r>
            <a:r>
              <a:rPr b="1" dirty="0"/>
              <a:t>: logistics checklist for EVD</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15</a:t>
            </a:fld>
            <a:endParaRPr/>
          </a:p>
        </p:txBody>
      </p:sp>
      <p:sp>
        <p:nvSpPr>
          <p:cNvPr id="376" name="Content Placeholder 2"/>
          <p:cNvSpPr txBox="1">
            <a:spLocks noGrp="1"/>
          </p:cNvSpPr>
          <p:nvPr>
            <p:ph type="body" idx="1"/>
          </p:nvPr>
        </p:nvSpPr>
        <p:spPr>
          <a:xfrm>
            <a:off x="1191099" y="812051"/>
            <a:ext cx="9974577" cy="5381681"/>
          </a:xfrm>
          <a:prstGeom prst="rect">
            <a:avLst/>
          </a:prstGeom>
        </p:spPr>
        <p:txBody>
          <a:bodyPr/>
          <a:lstStyle/>
          <a:p>
            <a:pPr marL="0" indent="0" defTabSz="201802">
              <a:spcBef>
                <a:spcPts val="100"/>
              </a:spcBef>
              <a:buSzTx/>
              <a:buNone/>
              <a:defRPr sz="1674">
                <a:solidFill>
                  <a:schemeClr val="accent3">
                    <a:lumOff val="-6274"/>
                  </a:schemeClr>
                </a:solidFill>
                <a:latin typeface="Source Sans Pro Bold"/>
                <a:ea typeface="Source Sans Pro Bold"/>
                <a:cs typeface="Source Sans Pro Bold"/>
                <a:sym typeface="Source Sans Pro Bold"/>
              </a:defRPr>
            </a:pPr>
            <a:r>
              <a:rPr sz="1800" b="1" dirty="0">
                <a:solidFill>
                  <a:srgbClr val="C00000"/>
                </a:solidFill>
              </a:rPr>
              <a:t>Medical</a:t>
            </a:r>
          </a:p>
          <a:p>
            <a:pPr marL="337121" lvl="1" indent="-236220" defTabSz="201802">
              <a:spcBef>
                <a:spcPts val="0"/>
              </a:spcBef>
              <a:buClr>
                <a:srgbClr val="C00000"/>
              </a:buClr>
              <a:defRPr sz="1674"/>
            </a:pPr>
            <a:r>
              <a:rPr sz="1800" dirty="0"/>
              <a:t>Rehydration infusion set</a:t>
            </a:r>
          </a:p>
          <a:p>
            <a:pPr marL="337121" lvl="1" indent="-236220" defTabSz="201802">
              <a:spcBef>
                <a:spcPts val="0"/>
              </a:spcBef>
              <a:buClr>
                <a:srgbClr val="C00000"/>
              </a:buClr>
              <a:defRPr sz="1674"/>
            </a:pPr>
            <a:r>
              <a:rPr sz="1800" dirty="0"/>
              <a:t>ORS</a:t>
            </a:r>
          </a:p>
          <a:p>
            <a:pPr marL="337121" lvl="1" indent="-236220" defTabSz="201802">
              <a:spcBef>
                <a:spcPts val="0"/>
              </a:spcBef>
              <a:buClr>
                <a:srgbClr val="C00000"/>
              </a:buClr>
              <a:defRPr sz="1674"/>
            </a:pPr>
            <a:r>
              <a:rPr sz="1800" dirty="0"/>
              <a:t>Treatment courses</a:t>
            </a:r>
          </a:p>
          <a:p>
            <a:pPr marL="0" indent="0" defTabSz="201802">
              <a:spcBef>
                <a:spcPts val="100"/>
              </a:spcBef>
              <a:buSzTx/>
              <a:buNone/>
              <a:defRPr sz="1674">
                <a:solidFill>
                  <a:schemeClr val="accent3">
                    <a:lumOff val="-6274"/>
                  </a:schemeClr>
                </a:solidFill>
                <a:latin typeface="Source Sans Pro Bold"/>
                <a:ea typeface="Source Sans Pro Bold"/>
                <a:cs typeface="Source Sans Pro Bold"/>
                <a:sym typeface="Source Sans Pro Bold"/>
              </a:defRPr>
            </a:pPr>
            <a:r>
              <a:rPr sz="1800" b="1" dirty="0">
                <a:solidFill>
                  <a:srgbClr val="C00000"/>
                </a:solidFill>
              </a:rPr>
              <a:t>Field equipment and PPE</a:t>
            </a:r>
          </a:p>
          <a:p>
            <a:pPr marL="337121" lvl="1" indent="-236220" defTabSz="201802">
              <a:spcBef>
                <a:spcPts val="0"/>
              </a:spcBef>
              <a:buClr>
                <a:srgbClr val="C00000"/>
              </a:buClr>
              <a:defRPr sz="1674"/>
            </a:pPr>
            <a:r>
              <a:rPr sz="1800" dirty="0"/>
              <a:t>Alcohol based hand rub, soap, HTH/bleach</a:t>
            </a:r>
          </a:p>
          <a:p>
            <a:pPr marL="337121" lvl="1" indent="-236220" defTabSz="201802">
              <a:spcBef>
                <a:spcPts val="0"/>
              </a:spcBef>
              <a:buClr>
                <a:srgbClr val="C00000"/>
              </a:buClr>
              <a:defRPr sz="1674"/>
            </a:pPr>
            <a:r>
              <a:rPr sz="1800" dirty="0"/>
              <a:t>PPE including non-sterile scrubs, disposable nitrile gloves, heavy duty gloves, N95 particulate respirator, coverall and/or gown, rubber boots, heavy duty apron,  face shield and/or goggles, surgical masks.</a:t>
            </a:r>
          </a:p>
          <a:p>
            <a:pPr marL="337121" lvl="1" indent="-236220" defTabSz="201802">
              <a:spcBef>
                <a:spcPts val="0"/>
              </a:spcBef>
              <a:buClr>
                <a:srgbClr val="C00000"/>
              </a:buClr>
              <a:defRPr sz="1674"/>
            </a:pPr>
            <a:r>
              <a:rPr sz="1800" dirty="0"/>
              <a:t>Infra red thermometers</a:t>
            </a:r>
          </a:p>
          <a:p>
            <a:pPr marL="337121" lvl="1" indent="-236220" defTabSz="201802">
              <a:spcBef>
                <a:spcPts val="0"/>
              </a:spcBef>
              <a:buClr>
                <a:srgbClr val="C00000"/>
              </a:buClr>
              <a:defRPr sz="1674"/>
            </a:pPr>
            <a:r>
              <a:rPr sz="1800" dirty="0"/>
              <a:t>Cadaver bags</a:t>
            </a:r>
          </a:p>
          <a:p>
            <a:pPr marL="337121" lvl="1" indent="-236220" defTabSz="201802">
              <a:spcBef>
                <a:spcPts val="0"/>
              </a:spcBef>
              <a:buClr>
                <a:srgbClr val="C00000"/>
              </a:buClr>
              <a:defRPr sz="1674"/>
            </a:pPr>
            <a:r>
              <a:rPr sz="1800" dirty="0"/>
              <a:t>Backpack sprayers</a:t>
            </a:r>
          </a:p>
          <a:p>
            <a:pPr marL="337121" lvl="1" indent="-236220" defTabSz="201802">
              <a:spcBef>
                <a:spcPts val="0"/>
              </a:spcBef>
              <a:buClr>
                <a:srgbClr val="C00000"/>
              </a:buClr>
              <a:defRPr sz="1674"/>
            </a:pPr>
            <a:r>
              <a:rPr sz="1800" dirty="0"/>
              <a:t>Disposable bags for bio-hazardous waste</a:t>
            </a:r>
          </a:p>
          <a:p>
            <a:pPr marL="337121" lvl="1" indent="-236220" defTabSz="201802">
              <a:spcBef>
                <a:spcPts val="0"/>
              </a:spcBef>
              <a:buClr>
                <a:srgbClr val="C00000"/>
              </a:buClr>
              <a:defRPr sz="1674"/>
            </a:pPr>
            <a:r>
              <a:rPr sz="1800" dirty="0"/>
              <a:t>Sampling kit (UN 2814, blood specimen kit, oral specimen swabs, gloves, alcohol swabs)</a:t>
            </a:r>
          </a:p>
          <a:p>
            <a:pPr marL="337121" lvl="1" indent="-236220" defTabSz="201802">
              <a:spcBef>
                <a:spcPts val="0"/>
              </a:spcBef>
              <a:buClr>
                <a:srgbClr val="C00000"/>
              </a:buClr>
              <a:defRPr sz="1674"/>
            </a:pPr>
            <a:r>
              <a:rPr sz="1800" dirty="0"/>
              <a:t>Triple packaging </a:t>
            </a:r>
          </a:p>
          <a:p>
            <a:pPr marL="337121" lvl="1" indent="-236220" defTabSz="201802">
              <a:spcBef>
                <a:spcPts val="0"/>
              </a:spcBef>
              <a:buClr>
                <a:srgbClr val="C00000"/>
              </a:buClr>
              <a:defRPr sz="1674"/>
            </a:pPr>
            <a:r>
              <a:rPr sz="1800" dirty="0"/>
              <a:t>Safety box/sharps container</a:t>
            </a:r>
          </a:p>
          <a:p>
            <a:pPr marL="0" indent="0" defTabSz="201802">
              <a:spcBef>
                <a:spcPts val="100"/>
              </a:spcBef>
              <a:buSzTx/>
              <a:buNone/>
              <a:defRPr sz="1674">
                <a:solidFill>
                  <a:schemeClr val="accent3">
                    <a:lumOff val="-6274"/>
                  </a:schemeClr>
                </a:solidFill>
                <a:latin typeface="Source Sans Pro Bold"/>
                <a:ea typeface="Source Sans Pro Bold"/>
                <a:cs typeface="Source Sans Pro Bold"/>
                <a:sym typeface="Source Sans Pro Bold"/>
              </a:defRPr>
            </a:pPr>
            <a:r>
              <a:rPr sz="1800" b="1" dirty="0">
                <a:solidFill>
                  <a:srgbClr val="C00000"/>
                </a:solidFill>
              </a:rPr>
              <a:t>Transport</a:t>
            </a:r>
          </a:p>
          <a:p>
            <a:pPr marL="337121" lvl="1" indent="-236220" defTabSz="201802">
              <a:spcBef>
                <a:spcPts val="0"/>
              </a:spcBef>
              <a:buClr>
                <a:srgbClr val="C00000"/>
              </a:buClr>
              <a:defRPr sz="1674"/>
            </a:pPr>
            <a:r>
              <a:rPr sz="1800" dirty="0"/>
              <a:t>Access to cars or scooters and Fuel</a:t>
            </a:r>
          </a:p>
          <a:p>
            <a:pPr marL="0" indent="0" defTabSz="201802">
              <a:spcBef>
                <a:spcPts val="100"/>
              </a:spcBef>
              <a:buSzTx/>
              <a:buNone/>
              <a:defRPr sz="1674">
                <a:solidFill>
                  <a:schemeClr val="accent3">
                    <a:lumOff val="-6274"/>
                  </a:schemeClr>
                </a:solidFill>
                <a:latin typeface="Source Sans Pro Bold"/>
                <a:ea typeface="Source Sans Pro Bold"/>
                <a:cs typeface="Source Sans Pro Bold"/>
                <a:sym typeface="Source Sans Pro Bold"/>
              </a:defRPr>
            </a:pPr>
            <a:r>
              <a:rPr sz="1800" b="1" dirty="0">
                <a:solidFill>
                  <a:srgbClr val="C00000"/>
                </a:solidFill>
              </a:rPr>
              <a:t>Finances</a:t>
            </a:r>
          </a:p>
          <a:p>
            <a:pPr marL="337121" lvl="1" indent="-236220" defTabSz="201802">
              <a:spcBef>
                <a:spcPts val="0"/>
              </a:spcBef>
              <a:buClr>
                <a:srgbClr val="C00000"/>
              </a:buClr>
              <a:defRPr sz="1674"/>
            </a:pPr>
            <a:r>
              <a:rPr sz="1800" dirty="0"/>
              <a:t>Per diem, Petit cash</a:t>
            </a:r>
          </a:p>
          <a:p>
            <a:pPr marL="337121" lvl="1" indent="-236220" defTabSz="201802">
              <a:spcBef>
                <a:spcPts val="0"/>
              </a:spcBef>
              <a:buClr>
                <a:srgbClr val="C00000"/>
              </a:buClr>
              <a:defRPr sz="1674"/>
            </a:pPr>
            <a:r>
              <a:rPr sz="1800" dirty="0"/>
              <a:t>Access and mechanism to release emergency funds budgets</a:t>
            </a:r>
          </a:p>
        </p:txBody>
      </p:sp>
      <p:sp>
        <p:nvSpPr>
          <p:cNvPr id="377" name="Title 1"/>
          <p:cNvSpPr txBox="1">
            <a:spLocks noGrp="1"/>
          </p:cNvSpPr>
          <p:nvPr>
            <p:ph type="title"/>
          </p:nvPr>
        </p:nvSpPr>
        <p:spPr>
          <a:prstGeom prst="rect">
            <a:avLst/>
          </a:prstGeom>
        </p:spPr>
        <p:txBody>
          <a:bodyPr/>
          <a:lstStyle/>
          <a:p>
            <a:r>
              <a:rPr b="1" dirty="0"/>
              <a:t>Example: logistics checklist for EVD (2)</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16</a:t>
            </a:fld>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17</a:t>
            </a:fld>
            <a:endParaRPr/>
          </a:p>
        </p:txBody>
      </p:sp>
      <p:sp>
        <p:nvSpPr>
          <p:cNvPr id="382" name="Content Placeholder 2"/>
          <p:cNvSpPr txBox="1">
            <a:spLocks noGrp="1"/>
          </p:cNvSpPr>
          <p:nvPr>
            <p:ph type="body" idx="1"/>
          </p:nvPr>
        </p:nvSpPr>
        <p:spPr>
          <a:xfrm>
            <a:off x="965479" y="842964"/>
            <a:ext cx="10040148" cy="5206965"/>
          </a:xfrm>
          <a:prstGeom prst="rect">
            <a:avLst/>
          </a:prstGeom>
        </p:spPr>
        <p:txBody>
          <a:bodyPr lIns="0" tIns="0" rIns="0" bIns="0"/>
          <a:lstStyle/>
          <a:p>
            <a:pPr marL="0" indent="0" algn="just" defTabSz="214822">
              <a:spcBef>
                <a:spcPts val="100"/>
              </a:spcBef>
              <a:buSzTx/>
              <a:buNone/>
              <a:defRPr sz="1979"/>
            </a:pPr>
            <a:r>
              <a:t>WHO Health Security Learning Platform - Training Materials</a:t>
            </a:r>
          </a:p>
          <a:p>
            <a:pPr marL="0" indent="0" algn="just" defTabSz="214822">
              <a:spcBef>
                <a:spcPts val="100"/>
              </a:spcBef>
              <a:buSzTx/>
              <a:buNone/>
              <a:defRPr sz="1979"/>
            </a:pPr>
            <a:r>
              <a:t>These WHO Training Materials are © World Health Organization (WHO) 2021. All rights reserved.</a:t>
            </a:r>
          </a:p>
          <a:p>
            <a:pPr marL="0" indent="0" algn="just" defTabSz="214822">
              <a:spcBef>
                <a:spcPts val="100"/>
              </a:spcBef>
              <a:buSzTx/>
              <a:buNone/>
              <a:defRPr sz="19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marL="0" indent="0" algn="just" defTabSz="214822">
              <a:spcBef>
                <a:spcPts val="100"/>
              </a:spcBef>
              <a:buSzTx/>
              <a:buNone/>
              <a:defRPr sz="1979"/>
            </a:pPr>
            <a:endParaRPr/>
          </a:p>
          <a:p>
            <a:pPr marL="0" indent="0" algn="just" defTabSz="214822">
              <a:spcBef>
                <a:spcPts val="100"/>
              </a:spcBef>
              <a:buSzTx/>
              <a:buNone/>
              <a:defRPr sz="1979"/>
            </a:pPr>
            <a:r>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14822">
              <a:spcBef>
                <a:spcPts val="100"/>
              </a:spcBef>
              <a:buSzTx/>
              <a:buNone/>
              <a:defRPr sz="1979"/>
            </a:pPr>
            <a:endParaRPr/>
          </a:p>
          <a:p>
            <a:pPr marL="0" indent="0" algn="just" defTabSz="214822">
              <a:spcBef>
                <a:spcPts val="100"/>
              </a:spcBef>
              <a:buSzTx/>
              <a:buNone/>
              <a:defRPr sz="19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2021, and used with permission from WHO. WHO disclaims any responsibility for any modifications to, or revisions of, the WHO copyrighted materials.”  </a:t>
            </a:r>
          </a:p>
          <a:p>
            <a:pPr marL="0" indent="0" algn="just" defTabSz="214822">
              <a:spcBef>
                <a:spcPts val="100"/>
              </a:spcBef>
              <a:buSzTx/>
              <a:buNone/>
              <a:defRPr sz="19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a:t>
            </a:fld>
            <a:endParaRPr/>
          </a:p>
        </p:txBody>
      </p:sp>
      <p:sp>
        <p:nvSpPr>
          <p:cNvPr id="306" name="Title 1"/>
          <p:cNvSpPr txBox="1">
            <a:spLocks noGrp="1"/>
          </p:cNvSpPr>
          <p:nvPr>
            <p:ph type="title"/>
          </p:nvPr>
        </p:nvSpPr>
        <p:spPr>
          <a:xfrm>
            <a:off x="233917" y="188639"/>
            <a:ext cx="3264195" cy="1932378"/>
          </a:xfrm>
          <a:prstGeom prst="rect">
            <a:avLst/>
          </a:prstGeom>
        </p:spPr>
        <p:txBody>
          <a:bodyPr/>
          <a:lstStyle/>
          <a:p>
            <a:r>
              <a:rPr b="1" dirty="0"/>
              <a:t>Note to facilitators</a:t>
            </a:r>
          </a:p>
        </p:txBody>
      </p:sp>
      <p:sp>
        <p:nvSpPr>
          <p:cNvPr id="307" name="Content Placeholder 2"/>
          <p:cNvSpPr txBox="1">
            <a:spLocks noGrp="1"/>
          </p:cNvSpPr>
          <p:nvPr>
            <p:ph type="body" idx="1"/>
          </p:nvPr>
        </p:nvSpPr>
        <p:spPr>
          <a:xfrm>
            <a:off x="4273551" y="1556791"/>
            <a:ext cx="7529515" cy="4832898"/>
          </a:xfrm>
          <a:prstGeom prst="rect">
            <a:avLst/>
          </a:prstGeom>
        </p:spPr>
        <p:txBody>
          <a:bodyPr lIns="91440" tIns="45720" rIns="91440" bIns="45720" anchor="t"/>
          <a:lstStyle/>
          <a:p>
            <a:pPr marL="0" indent="0">
              <a:buSzTx/>
              <a:buNone/>
              <a:defRPr>
                <a:solidFill>
                  <a:srgbClr val="FF0000"/>
                </a:solidFill>
              </a:defRPr>
            </a:pPr>
            <a:endParaRPr dirty="0">
              <a:solidFill>
                <a:srgbClr val="C00000"/>
              </a:solidFill>
            </a:endParaRPr>
          </a:p>
          <a:p>
            <a:pPr marL="0" indent="0">
              <a:buSzTx/>
              <a:buNone/>
              <a:defRPr>
                <a:solidFill>
                  <a:srgbClr val="FF0000"/>
                </a:solidFill>
              </a:defRPr>
            </a:pPr>
            <a:r>
              <a:rPr lang="en-US" dirty="0">
                <a:solidFill>
                  <a:srgbClr val="C00000"/>
                </a:solidFill>
              </a:rPr>
              <a:t>This slide deck includes the description of syndrome of 7 diseases, we recommend you choose </a:t>
            </a:r>
            <a:r>
              <a:rPr lang="en-US" u="sng" dirty="0">
                <a:solidFill>
                  <a:srgbClr val="C00000"/>
                </a:solidFill>
              </a:rPr>
              <a:t>only 4 of them. </a:t>
            </a:r>
          </a:p>
          <a:p>
            <a:pPr marL="0" indent="0">
              <a:buSzTx/>
              <a:buNone/>
              <a:defRPr>
                <a:solidFill>
                  <a:srgbClr val="FF0000"/>
                </a:solidFill>
              </a:defRPr>
            </a:pPr>
            <a:endParaRPr lang="en-US" u="sng" dirty="0">
              <a:solidFill>
                <a:srgbClr val="C00000"/>
              </a:solidFill>
            </a:endParaRPr>
          </a:p>
          <a:p>
            <a:pPr marL="0" indent="0">
              <a:buSzTx/>
              <a:buNone/>
              <a:defRPr>
                <a:solidFill>
                  <a:srgbClr val="FF0000"/>
                </a:solidFill>
              </a:defRPr>
            </a:pPr>
            <a:r>
              <a:rPr lang="en-US" dirty="0">
                <a:solidFill>
                  <a:srgbClr val="C00000"/>
                </a:solidFill>
              </a:rPr>
              <a:t>If none of the diseases listed is relevant to your context, you can replace the existing ones </a:t>
            </a:r>
            <a:r>
              <a:rPr dirty="0" err="1">
                <a:solidFill>
                  <a:srgbClr val="C00000"/>
                </a:solidFill>
              </a:rPr>
              <a:t>by</a:t>
            </a:r>
            <a:r>
              <a:rPr dirty="0">
                <a:solidFill>
                  <a:srgbClr val="C00000"/>
                </a:solidFill>
              </a:rPr>
              <a:t> </a:t>
            </a:r>
            <a:r>
              <a:rPr dirty="0" err="1">
                <a:solidFill>
                  <a:srgbClr val="C00000"/>
                </a:solidFill>
              </a:rPr>
              <a:t>other</a:t>
            </a:r>
            <a:r>
              <a:rPr dirty="0">
                <a:solidFill>
                  <a:srgbClr val="C00000"/>
                </a:solidFill>
              </a:rPr>
              <a:t> </a:t>
            </a:r>
            <a:r>
              <a:rPr dirty="0" err="1">
                <a:solidFill>
                  <a:srgbClr val="C00000"/>
                </a:solidFill>
              </a:rPr>
              <a:t>diseases</a:t>
            </a:r>
            <a:r>
              <a:rPr dirty="0">
                <a:solidFill>
                  <a:srgbClr val="C00000"/>
                </a:solidFill>
              </a:rPr>
              <a:t> </a:t>
            </a:r>
            <a:r>
              <a:rPr dirty="0" err="1">
                <a:solidFill>
                  <a:srgbClr val="C00000"/>
                </a:solidFill>
              </a:rPr>
              <a:t>having</a:t>
            </a:r>
            <a:r>
              <a:rPr dirty="0">
                <a:solidFill>
                  <a:srgbClr val="C00000"/>
                </a:solidFill>
              </a:rPr>
              <a:t> more </a:t>
            </a:r>
            <a:r>
              <a:rPr dirty="0" err="1">
                <a:solidFill>
                  <a:srgbClr val="C00000"/>
                </a:solidFill>
              </a:rPr>
              <a:t>relevance</a:t>
            </a:r>
            <a:r>
              <a:rPr dirty="0">
                <a:solidFill>
                  <a:srgbClr val="C00000"/>
                </a:solidFill>
              </a:rPr>
              <a:t>/</a:t>
            </a:r>
            <a:r>
              <a:rPr lang="en-GB" dirty="0">
                <a:solidFill>
                  <a:srgbClr val="C00000"/>
                </a:solidFill>
              </a:rPr>
              <a:t>likely</a:t>
            </a:r>
            <a:r>
              <a:rPr lang="fr-FR" dirty="0" err="1">
                <a:solidFill>
                  <a:srgbClr val="C00000"/>
                </a:solidFill>
              </a:rPr>
              <a:t>hood</a:t>
            </a:r>
            <a:r>
              <a:rPr dirty="0">
                <a:solidFill>
                  <a:srgbClr val="C00000"/>
                </a:solidFill>
              </a:rPr>
              <a:t> </a:t>
            </a:r>
            <a:r>
              <a:rPr dirty="0" err="1">
                <a:solidFill>
                  <a:srgbClr val="C00000"/>
                </a:solidFill>
              </a:rPr>
              <a:t>to</a:t>
            </a:r>
            <a:r>
              <a:rPr dirty="0">
                <a:solidFill>
                  <a:srgbClr val="C00000"/>
                </a:solidFill>
              </a:rPr>
              <a:t> </a:t>
            </a:r>
            <a:r>
              <a:rPr dirty="0" err="1">
                <a:solidFill>
                  <a:srgbClr val="C00000"/>
                </a:solidFill>
              </a:rPr>
              <a:t>occur</a:t>
            </a:r>
            <a:r>
              <a:rPr dirty="0">
                <a:solidFill>
                  <a:srgbClr val="C00000"/>
                </a:solidFill>
              </a:rPr>
              <a:t> in the country/region where you deliver the RRT training.</a:t>
            </a:r>
            <a:endParaRPr lang="hu-HU" dirty="0">
              <a:solidFill>
                <a:srgbClr val="C00000"/>
              </a:solidFill>
            </a:endParaRPr>
          </a:p>
          <a:p>
            <a:pPr marL="0" indent="0">
              <a:buSzTx/>
              <a:buNone/>
              <a:defRPr>
                <a:solidFill>
                  <a:srgbClr val="FF0000"/>
                </a:solidFill>
              </a:defRPr>
            </a:pPr>
            <a:endParaRPr dirty="0">
              <a:solidFill>
                <a:srgbClr val="C00000"/>
              </a:solidFill>
            </a:endParaRPr>
          </a:p>
        </p:txBody>
      </p:sp>
      <p:sp>
        <p:nvSpPr>
          <p:cNvPr id="308" name="Rounded Rectangle 4"/>
          <p:cNvSpPr/>
          <p:nvPr/>
        </p:nvSpPr>
        <p:spPr>
          <a:xfrm rot="10800000" flipH="1">
            <a:off x="271766" y="1739649"/>
            <a:ext cx="2029084"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
        <p:nvSpPr>
          <p:cNvPr id="311" name="Title 3"/>
          <p:cNvSpPr txBox="1">
            <a:spLocks noGrp="1"/>
          </p:cNvSpPr>
          <p:nvPr>
            <p:ph type="title"/>
          </p:nvPr>
        </p:nvSpPr>
        <p:spPr>
          <a:xfrm>
            <a:off x="263352" y="188639"/>
            <a:ext cx="3264195" cy="1932378"/>
          </a:xfrm>
          <a:prstGeom prst="rect">
            <a:avLst/>
          </a:prstGeom>
        </p:spPr>
        <p:txBody>
          <a:bodyPr/>
          <a:lstStyle/>
          <a:p>
            <a:r>
              <a:rPr b="1" dirty="0"/>
              <a:t>Learning objectives</a:t>
            </a:r>
          </a:p>
        </p:txBody>
      </p:sp>
      <p:sp>
        <p:nvSpPr>
          <p:cNvPr id="312" name="Content Placeholder 2"/>
          <p:cNvSpPr txBox="1">
            <a:spLocks noGrp="1"/>
          </p:cNvSpPr>
          <p:nvPr>
            <p:ph type="body" idx="1"/>
          </p:nvPr>
        </p:nvSpPr>
        <p:spPr>
          <a:xfrm>
            <a:off x="4273551" y="1772816"/>
            <a:ext cx="7529515" cy="4616873"/>
          </a:xfrm>
          <a:prstGeom prst="rect">
            <a:avLst/>
          </a:prstGeom>
        </p:spPr>
        <p:txBody>
          <a:bodyPr/>
          <a:lstStyle/>
          <a:p>
            <a:pPr marL="0" indent="0">
              <a:lnSpc>
                <a:spcPct val="150000"/>
              </a:lnSpc>
              <a:buSzTx/>
              <a:buNone/>
            </a:pPr>
            <a:r>
              <a:rPr b="1" dirty="0">
                <a:solidFill>
                  <a:schemeClr val="tx1"/>
                </a:solidFill>
              </a:rPr>
              <a:t>At the end of this session</a:t>
            </a:r>
            <a:r>
              <a:rPr lang="fr-FR" b="1" dirty="0">
                <a:solidFill>
                  <a:schemeClr val="tx1"/>
                </a:solidFill>
              </a:rPr>
              <a:t>,</a:t>
            </a:r>
            <a:r>
              <a:rPr b="1" dirty="0">
                <a:solidFill>
                  <a:schemeClr val="tx1"/>
                </a:solidFill>
              </a:rPr>
              <a:t> you should be able to:</a:t>
            </a:r>
          </a:p>
          <a:p>
            <a:pPr marL="254000" indent="-254000">
              <a:lnSpc>
                <a:spcPct val="110000"/>
              </a:lnSpc>
              <a:buClr>
                <a:srgbClr val="C00000"/>
              </a:buClr>
            </a:pPr>
            <a:r>
              <a:rPr dirty="0"/>
              <a:t>Identify the equipment, materials and supplies needed by RRT members for a specific public heath event.</a:t>
            </a:r>
          </a:p>
        </p:txBody>
      </p:sp>
      <p:sp>
        <p:nvSpPr>
          <p:cNvPr id="314" name="Rounded Rectangle 4"/>
          <p:cNvSpPr/>
          <p:nvPr/>
        </p:nvSpPr>
        <p:spPr>
          <a:xfrm rot="10800000" flipH="1">
            <a:off x="271766" y="1739649"/>
            <a:ext cx="2029084"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317" name="Title 1"/>
          <p:cNvSpPr txBox="1">
            <a:spLocks noGrp="1"/>
          </p:cNvSpPr>
          <p:nvPr>
            <p:ph type="title"/>
          </p:nvPr>
        </p:nvSpPr>
        <p:spPr>
          <a:xfrm>
            <a:off x="234044" y="358340"/>
            <a:ext cx="3264196" cy="1932377"/>
          </a:xfrm>
          <a:prstGeom prst="rect">
            <a:avLst/>
          </a:prstGeom>
        </p:spPr>
        <p:txBody>
          <a:bodyPr/>
          <a:lstStyle>
            <a:lvl1pPr>
              <a:defRPr sz="3600"/>
            </a:lvl1pPr>
          </a:lstStyle>
          <a:p>
            <a:r>
              <a:rPr sz="3200" b="1" dirty="0"/>
              <a:t>Instructions</a:t>
            </a:r>
            <a:endParaRPr b="1" dirty="0"/>
          </a:p>
        </p:txBody>
      </p:sp>
      <p:sp>
        <p:nvSpPr>
          <p:cNvPr id="318" name="Content Placeholder 2"/>
          <p:cNvSpPr txBox="1">
            <a:spLocks noGrp="1"/>
          </p:cNvSpPr>
          <p:nvPr>
            <p:ph type="body" idx="1"/>
          </p:nvPr>
        </p:nvSpPr>
        <p:spPr>
          <a:xfrm>
            <a:off x="4273551" y="1268759"/>
            <a:ext cx="7529515" cy="5120929"/>
          </a:xfrm>
          <a:prstGeom prst="rect">
            <a:avLst/>
          </a:prstGeom>
        </p:spPr>
        <p:txBody>
          <a:bodyPr>
            <a:normAutofit/>
          </a:bodyPr>
          <a:lstStyle/>
          <a:p>
            <a:pPr marL="265113" indent="-265113">
              <a:buSzTx/>
            </a:pPr>
            <a:r>
              <a:rPr dirty="0"/>
              <a:t>Each group is given a brief description of a syndrome to which they are responding:</a:t>
            </a:r>
          </a:p>
          <a:p>
            <a:pPr marL="630238" lvl="1" indent="-342900">
              <a:spcBef>
                <a:spcPts val="100"/>
              </a:spcBef>
              <a:buSzPct val="82000"/>
              <a:buFont typeface="Courier New" panose="02070309020205020404" pitchFamily="49" charset="0"/>
              <a:buChar char="o"/>
            </a:pPr>
            <a:r>
              <a:rPr dirty="0"/>
              <a:t>Suspected Ebola Virus Disease (EVD)</a:t>
            </a:r>
          </a:p>
          <a:p>
            <a:pPr marL="630238" lvl="1" indent="-342900">
              <a:spcBef>
                <a:spcPts val="100"/>
              </a:spcBef>
              <a:buSzPct val="82000"/>
              <a:buFont typeface="Courier New" panose="02070309020205020404" pitchFamily="49" charset="0"/>
              <a:buChar char="o"/>
            </a:pPr>
            <a:r>
              <a:rPr dirty="0"/>
              <a:t>Suspected Rift Valley Fever</a:t>
            </a:r>
          </a:p>
          <a:p>
            <a:pPr marL="630238" lvl="1" indent="-342900">
              <a:spcBef>
                <a:spcPts val="100"/>
              </a:spcBef>
              <a:buSzPct val="82000"/>
              <a:buFont typeface="Courier New" panose="02070309020205020404" pitchFamily="49" charset="0"/>
              <a:buChar char="o"/>
            </a:pPr>
            <a:r>
              <a:rPr dirty="0"/>
              <a:t>Suspected Anthrax</a:t>
            </a:r>
          </a:p>
          <a:p>
            <a:pPr marL="630238" lvl="1" indent="-342900">
              <a:spcBef>
                <a:spcPts val="100"/>
              </a:spcBef>
              <a:buSzPct val="82000"/>
              <a:buFont typeface="Courier New" panose="02070309020205020404" pitchFamily="49" charset="0"/>
              <a:buChar char="o"/>
            </a:pPr>
            <a:r>
              <a:rPr dirty="0"/>
              <a:t>Suspected Severe Acute Respiratory Syndrome</a:t>
            </a:r>
          </a:p>
          <a:p>
            <a:endParaRPr dirty="0"/>
          </a:p>
          <a:p>
            <a:pPr marL="265113" indent="-265113">
              <a:buSzTx/>
            </a:pPr>
            <a:r>
              <a:rPr dirty="0"/>
              <a:t>Each group should prepare a checklist of materials and equipment to bring to the field.</a:t>
            </a:r>
          </a:p>
          <a:p>
            <a:pPr marL="0" indent="0">
              <a:buSzTx/>
              <a:buNone/>
            </a:pPr>
            <a:endParaRPr dirty="0"/>
          </a:p>
          <a:p>
            <a:pPr marL="265113" indent="-265113">
              <a:buSzTx/>
            </a:pPr>
            <a:r>
              <a:rPr dirty="0"/>
              <a:t>Checklists will be presented in plenary and feedback will be provided by facilitators.</a:t>
            </a:r>
          </a:p>
        </p:txBody>
      </p:sp>
      <p:sp>
        <p:nvSpPr>
          <p:cNvPr id="319" name="Rounded Rectangle 4"/>
          <p:cNvSpPr/>
          <p:nvPr/>
        </p:nvSpPr>
        <p:spPr>
          <a:xfrm rot="10800000" flipH="1">
            <a:off x="271766" y="1739649"/>
            <a:ext cx="2485778" cy="75978"/>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322" name="Google Shape;360;p4"/>
          <p:cNvSpPr txBox="1">
            <a:spLocks noGrp="1"/>
          </p:cNvSpPr>
          <p:nvPr>
            <p:ph type="body" idx="1"/>
          </p:nvPr>
        </p:nvSpPr>
        <p:spPr>
          <a:xfrm>
            <a:off x="1187616" y="917038"/>
            <a:ext cx="9711013" cy="5322852"/>
          </a:xfrm>
          <a:prstGeom prst="rect">
            <a:avLst/>
          </a:prstGeom>
        </p:spPr>
        <p:txBody>
          <a:bodyPr lIns="45699" tIns="45699" rIns="45699" bIns="45699">
            <a:normAutofit/>
          </a:bodyPr>
          <a:lstStyle/>
          <a:p>
            <a:pPr marL="254000" indent="-254000" algn="just">
              <a:spcBef>
                <a:spcPts val="0"/>
              </a:spcBef>
              <a:defRPr sz="2000"/>
            </a:pPr>
            <a:r>
              <a:rPr dirty="0"/>
              <a:t>EVD, formerly known as Ebola </a:t>
            </a:r>
            <a:r>
              <a:rPr lang="hu-HU" dirty="0"/>
              <a:t>haemorrhagic </a:t>
            </a:r>
            <a:r>
              <a:rPr dirty="0"/>
              <a:t>fever, is a severe, often fatal illness in humans. The virus is transmitted to people from wild animals and spreads in the human population through human-to-human transmission.</a:t>
            </a:r>
          </a:p>
          <a:p>
            <a:pPr marL="254000" indent="-254000" algn="just">
              <a:spcBef>
                <a:spcPts val="0"/>
              </a:spcBef>
              <a:defRPr sz="2000"/>
            </a:pPr>
            <a:r>
              <a:rPr dirty="0"/>
              <a:t>The average EVD case fatality rate is around 50%. Case fatality rates have varied from 25% to 90% in past outbreaks.</a:t>
            </a:r>
          </a:p>
          <a:p>
            <a:pPr marL="254000" indent="-254000" algn="just">
              <a:spcBef>
                <a:spcPts val="0"/>
              </a:spcBef>
              <a:defRPr sz="2000"/>
            </a:pPr>
            <a:r>
              <a:rPr dirty="0"/>
              <a:t>The first EVD outbreaks occurred in remote villages in Central Africa, near tropical rainforests, but the most recent outbreak in West Africa has involved major urban as well as rural areas.</a:t>
            </a:r>
          </a:p>
          <a:p>
            <a:pPr marL="254000" indent="-254000" algn="just">
              <a:spcBef>
                <a:spcPts val="0"/>
              </a:spcBef>
              <a:defRPr sz="2000"/>
            </a:pPr>
            <a:r>
              <a:rPr dirty="0"/>
              <a:t>Community engagement is key to successfully controlling outbreaks. Good outbreak control relies on applying a package of interventions, namely case management, surveillance and contact tracing, a good laboratory service, safe burials and social</a:t>
            </a:r>
            <a:r>
              <a:rPr lang="hu-HU" dirty="0"/>
              <a:t> mobilisation</a:t>
            </a:r>
            <a:r>
              <a:rPr dirty="0"/>
              <a:t>. </a:t>
            </a:r>
          </a:p>
          <a:p>
            <a:pPr marL="254000" indent="-254000" algn="just">
              <a:spcBef>
                <a:spcPts val="0"/>
              </a:spcBef>
              <a:defRPr sz="2000"/>
            </a:pPr>
            <a:r>
              <a:rPr dirty="0"/>
              <a:t>Early supportive care with rehydration, symptomatic treatment improves survival. There is as yet no licensed treatment proven to </a:t>
            </a:r>
            <a:r>
              <a:rPr lang="hu-HU" dirty="0"/>
              <a:t>neutralise </a:t>
            </a:r>
            <a:r>
              <a:rPr dirty="0"/>
              <a:t>the virus but a range of blood, immunological and drug therapies are under development. </a:t>
            </a:r>
          </a:p>
          <a:p>
            <a:pPr marL="254000" indent="-254000" algn="just">
              <a:spcBef>
                <a:spcPts val="0"/>
              </a:spcBef>
              <a:defRPr sz="2000"/>
            </a:pPr>
            <a:r>
              <a:rPr dirty="0"/>
              <a:t>There are currently no licensed Ebola vaccines but 2 potential candidates are undergoing evaluation.</a:t>
            </a:r>
          </a:p>
        </p:txBody>
      </p:sp>
      <p:sp>
        <p:nvSpPr>
          <p:cNvPr id="323" name="Google Shape;359;p4"/>
          <p:cNvSpPr txBox="1">
            <a:spLocks noGrp="1"/>
          </p:cNvSpPr>
          <p:nvPr>
            <p:ph type="title"/>
          </p:nvPr>
        </p:nvSpPr>
        <p:spPr>
          <a:xfrm>
            <a:off x="216000" y="-72000"/>
            <a:ext cx="9061226" cy="785734"/>
          </a:xfrm>
          <a:prstGeom prst="rect">
            <a:avLst/>
          </a:prstGeom>
        </p:spPr>
        <p:txBody>
          <a:bodyPr lIns="45699" tIns="45699" rIns="45699" bIns="45699"/>
          <a:lstStyle/>
          <a:p>
            <a:r>
              <a:rPr b="1" dirty="0"/>
              <a:t>Suspected Ebola Virus Disease (EVD)</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326" name="Google Shape;360;p4"/>
          <p:cNvSpPr txBox="1">
            <a:spLocks noGrp="1"/>
          </p:cNvSpPr>
          <p:nvPr>
            <p:ph type="body" idx="1"/>
          </p:nvPr>
        </p:nvSpPr>
        <p:spPr>
          <a:xfrm>
            <a:off x="1272889" y="917038"/>
            <a:ext cx="9328206" cy="4984034"/>
          </a:xfrm>
          <a:prstGeom prst="rect">
            <a:avLst/>
          </a:prstGeom>
        </p:spPr>
        <p:txBody>
          <a:bodyPr lIns="45699" tIns="45699" rIns="45699" bIns="45699"/>
          <a:lstStyle/>
          <a:p>
            <a:pPr marL="251459" indent="-251459" algn="just" defTabSz="214822">
              <a:spcBef>
                <a:spcPts val="100"/>
              </a:spcBef>
              <a:defRPr sz="2376"/>
            </a:pPr>
            <a:r>
              <a:rPr dirty="0"/>
              <a:t>Rift Valley fever (RVF) is a viral zoonosis that was first identified in Kenya in 1931. This mosquito-borne disease primarily affects animals but that also has the capacity to infect humans. The vast majority of human infections result from direct or indirect contact with the blood or organs of infected animals. Such contact may occur during the care or slaughtering of infected animals or possibly from the ingestion of raw milk. Human infection can also result from the bites of infected mosquitoes.</a:t>
            </a:r>
          </a:p>
          <a:p>
            <a:pPr marL="251459" indent="-251459" algn="just" defTabSz="214822">
              <a:spcBef>
                <a:spcPts val="100"/>
              </a:spcBef>
              <a:defRPr sz="2376"/>
            </a:pPr>
            <a:endParaRPr dirty="0"/>
          </a:p>
          <a:p>
            <a:pPr marL="251459" indent="-251459" algn="just" defTabSz="214822">
              <a:spcBef>
                <a:spcPts val="100"/>
              </a:spcBef>
              <a:defRPr sz="2376"/>
            </a:pPr>
            <a:r>
              <a:rPr dirty="0"/>
              <a:t>While most human cases are relatively mild, a small percentage of patients develop a much more severe form of the disease that appears as one or more of three distinct syndromes: ocular disease, meningoencephalitis and viral </a:t>
            </a:r>
            <a:r>
              <a:rPr lang="hu-HU" dirty="0"/>
              <a:t>haemorrhagic </a:t>
            </a:r>
            <a:r>
              <a:rPr dirty="0"/>
              <a:t>fever. For the most severe cases, the predominant treatment is general supportive therapy.</a:t>
            </a:r>
          </a:p>
        </p:txBody>
      </p:sp>
      <p:sp>
        <p:nvSpPr>
          <p:cNvPr id="327" name="Suspected Ebola Virus Disease (EVD)"/>
          <p:cNvSpPr txBox="1">
            <a:spLocks noGrp="1"/>
          </p:cNvSpPr>
          <p:nvPr>
            <p:ph type="title"/>
          </p:nvPr>
        </p:nvSpPr>
        <p:spPr>
          <a:xfrm>
            <a:off x="216000" y="-72000"/>
            <a:ext cx="9061226" cy="785734"/>
          </a:xfrm>
          <a:prstGeom prst="rect">
            <a:avLst/>
          </a:prstGeom>
        </p:spPr>
        <p:txBody>
          <a:bodyPr lIns="45699" tIns="45699" rIns="45699" bIns="45699"/>
          <a:lstStyle/>
          <a:p>
            <a:r>
              <a:rPr b="1" dirty="0"/>
              <a:t>Suspected Ebola Virus Disease (EVD)</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330" name="Google Shape;360;p4"/>
          <p:cNvSpPr txBox="1">
            <a:spLocks noGrp="1"/>
          </p:cNvSpPr>
          <p:nvPr>
            <p:ph type="body" idx="1"/>
          </p:nvPr>
        </p:nvSpPr>
        <p:spPr>
          <a:xfrm>
            <a:off x="1416808" y="886423"/>
            <a:ext cx="9358384" cy="5036408"/>
          </a:xfrm>
          <a:prstGeom prst="rect">
            <a:avLst/>
          </a:prstGeom>
        </p:spPr>
        <p:txBody>
          <a:bodyPr lIns="45699" tIns="45699" rIns="45699" bIns="45699"/>
          <a:lstStyle/>
          <a:p>
            <a:pPr marL="251459" indent="-251459" algn="just" defTabSz="214822">
              <a:spcBef>
                <a:spcPts val="100"/>
              </a:spcBef>
              <a:defRPr sz="2376"/>
            </a:pPr>
            <a:r>
              <a:rPr dirty="0"/>
              <a:t>Anthrax is primarily a disease of herbivorous mammals, although other mammals and some birds have been known to contract it. Until the introduction and widespread use of effective veterinary vaccines, it was a major cause of fatal disease in cattle, sheep, goats, camels, horses, and pigs throughout the world. Anthrax continues to be reported from many countries in domesticated and wild herbivores, especially where livestock vaccination </a:t>
            </a:r>
            <a:r>
              <a:rPr lang="hu-HU" dirty="0"/>
              <a:t>programmes </a:t>
            </a:r>
            <a:r>
              <a:rPr dirty="0"/>
              <a:t>are inadequate or have been disrupted.</a:t>
            </a:r>
          </a:p>
          <a:p>
            <a:pPr marL="251459" indent="-251459" algn="just" defTabSz="214822">
              <a:spcBef>
                <a:spcPts val="100"/>
              </a:spcBef>
              <a:defRPr sz="2376"/>
            </a:pPr>
            <a:endParaRPr dirty="0"/>
          </a:p>
          <a:p>
            <a:pPr marL="251459" indent="-251459" algn="just" defTabSz="214822">
              <a:spcBef>
                <a:spcPts val="100"/>
              </a:spcBef>
              <a:defRPr sz="2376"/>
            </a:pPr>
            <a:r>
              <a:rPr dirty="0"/>
              <a:t>Humans generally acquire the disease directly or indirectly from infected animals, or occupational exposure to infected or contaminated animal products. Control in livestock is therefore the key to reduced incidence. The disease is generally regarded as being non-contagious. Records of person-to-person spread exist, but are rare.</a:t>
            </a:r>
          </a:p>
        </p:txBody>
      </p:sp>
      <p:sp>
        <p:nvSpPr>
          <p:cNvPr id="331" name="Google Shape;359;p4"/>
          <p:cNvSpPr txBox="1">
            <a:spLocks noGrp="1"/>
          </p:cNvSpPr>
          <p:nvPr>
            <p:ph type="title"/>
          </p:nvPr>
        </p:nvSpPr>
        <p:spPr>
          <a:xfrm>
            <a:off x="216000" y="-12366"/>
            <a:ext cx="4766298" cy="655777"/>
          </a:xfrm>
          <a:prstGeom prst="rect">
            <a:avLst/>
          </a:prstGeom>
        </p:spPr>
        <p:txBody>
          <a:bodyPr lIns="45699" tIns="45699" rIns="45699" bIns="45699"/>
          <a:lstStyle/>
          <a:p>
            <a:r>
              <a:rPr b="1" dirty="0"/>
              <a:t>Suspected Anthrax</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334" name="Google Shape;360;p4"/>
          <p:cNvSpPr txBox="1">
            <a:spLocks noGrp="1"/>
          </p:cNvSpPr>
          <p:nvPr>
            <p:ph type="body" idx="1"/>
          </p:nvPr>
        </p:nvSpPr>
        <p:spPr>
          <a:xfrm>
            <a:off x="1187616" y="917038"/>
            <a:ext cx="9930776" cy="5282268"/>
          </a:xfrm>
          <a:prstGeom prst="rect">
            <a:avLst/>
          </a:prstGeom>
        </p:spPr>
        <p:txBody>
          <a:bodyPr lIns="45699" tIns="45699" rIns="45699" bIns="45699"/>
          <a:lstStyle/>
          <a:p>
            <a:pPr marL="246380" indent="-246380" algn="just" defTabSz="210482">
              <a:spcBef>
                <a:spcPts val="100"/>
              </a:spcBef>
              <a:defRPr sz="2328"/>
            </a:pPr>
            <a:r>
              <a:rPr sz="2376" dirty="0"/>
              <a:t>Severe</a:t>
            </a:r>
            <a:r>
              <a:rPr dirty="0"/>
              <a:t> Acute Respiratory Syndrome (SARS) is a disease of unknown etiology that has been described in patients in Asia, North America, and Europe. </a:t>
            </a:r>
          </a:p>
          <a:p>
            <a:pPr marL="246380" indent="-246380" algn="just" defTabSz="210482">
              <a:spcBef>
                <a:spcPts val="100"/>
              </a:spcBef>
              <a:defRPr sz="2328"/>
            </a:pPr>
            <a:r>
              <a:rPr sz="2376" dirty="0"/>
              <a:t>The incubation period of SARS is usually 2-7 days but may be as long as 10 days. The illness generally begins with a prodrome of fever (&gt;38°C), which is often high, sometimes associated with chills and rigors and sometimes accompanied by other symptoms including headache, malaise, and myalgias. At the onset of illness, some cases have mild respiratory symptoms. Typically, rash and neurologic or gastrointestinal findings are absent, although a few patients have reported </a:t>
            </a:r>
            <a:r>
              <a:rPr sz="2376" dirty="0" err="1"/>
              <a:t>diarrhoea</a:t>
            </a:r>
            <a:r>
              <a:rPr sz="2376" dirty="0"/>
              <a:t> during the febrile prodrome.</a:t>
            </a:r>
          </a:p>
          <a:p>
            <a:pPr marL="246380" indent="-246380" algn="just" defTabSz="210482">
              <a:spcBef>
                <a:spcPts val="100"/>
              </a:spcBef>
              <a:defRPr sz="2328"/>
            </a:pPr>
            <a:r>
              <a:rPr sz="2376" dirty="0"/>
              <a:t>After 3-7 days, a lower respiratory phase begins with the onset of a dry, non-productive cough or dyspnea that may be accompanied by or progress to hypoxemia. In 10%-20% of cases, the respiratory illness is severe enough to require intubation and mechanical ventilation. The case fatality among persons with illness meeting the current WHO case definition for probable and suspected cases of SARS is around 3%.</a:t>
            </a:r>
          </a:p>
        </p:txBody>
      </p:sp>
      <p:sp>
        <p:nvSpPr>
          <p:cNvPr id="335" name="Google Shape;359;p4"/>
          <p:cNvSpPr txBox="1">
            <a:spLocks noGrp="1"/>
          </p:cNvSpPr>
          <p:nvPr>
            <p:ph type="title"/>
          </p:nvPr>
        </p:nvSpPr>
        <p:spPr>
          <a:xfrm>
            <a:off x="216000" y="-72000"/>
            <a:ext cx="9061227" cy="785734"/>
          </a:xfrm>
          <a:prstGeom prst="rect">
            <a:avLst/>
          </a:prstGeom>
        </p:spPr>
        <p:txBody>
          <a:bodyPr lIns="45699" tIns="45699" rIns="45699" bIns="45699"/>
          <a:lstStyle/>
          <a:p>
            <a:r>
              <a:rPr b="1" dirty="0"/>
              <a:t>Suspected Severe Acute Respiratory Syndrome</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338" name="Google Shape;360;p4"/>
          <p:cNvSpPr txBox="1">
            <a:spLocks noGrp="1"/>
          </p:cNvSpPr>
          <p:nvPr>
            <p:ph type="body" idx="1"/>
          </p:nvPr>
        </p:nvSpPr>
        <p:spPr>
          <a:xfrm>
            <a:off x="1096567" y="807350"/>
            <a:ext cx="9886065" cy="5410790"/>
          </a:xfrm>
          <a:prstGeom prst="rect">
            <a:avLst/>
          </a:prstGeom>
        </p:spPr>
        <p:txBody>
          <a:bodyPr lIns="45699" tIns="45699" rIns="45699" bIns="45699"/>
          <a:lstStyle/>
          <a:p>
            <a:pPr marL="246380" indent="-246380" algn="just" defTabSz="210482">
              <a:spcBef>
                <a:spcPts val="100"/>
              </a:spcBef>
              <a:defRPr sz="2328"/>
            </a:pPr>
            <a:r>
              <a:rPr sz="2376" dirty="0"/>
              <a:t>This is a highly infectious disease caused by the new Coronavirus (COVID-19) and can spread from person-to person through sneezing and coughing droplets. This virus has signs and symptoms similar to the common cold but is dangerous and if not reported early and managed by health workers it can cause severe illness in humans and can lead to death. </a:t>
            </a:r>
          </a:p>
          <a:p>
            <a:pPr marL="246380" indent="-246380" algn="just" defTabSz="210482">
              <a:spcBef>
                <a:spcPts val="100"/>
              </a:spcBef>
              <a:defRPr sz="2328"/>
            </a:pPr>
            <a:r>
              <a:rPr sz="2376" dirty="0"/>
              <a:t>There are ongoing studies on the origins of Coronavirus. However, the current outbreak started in a large animal and seafood market in China, in a city called Wuhan. </a:t>
            </a:r>
          </a:p>
          <a:p>
            <a:pPr marL="246380" indent="-246380" algn="just" defTabSz="210482">
              <a:spcBef>
                <a:spcPts val="100"/>
              </a:spcBef>
              <a:defRPr sz="2328"/>
            </a:pPr>
            <a:r>
              <a:rPr sz="2376" dirty="0"/>
              <a:t>Coronavirus is spread from human-to-human when an infected person’s sneeze or cough droplets come into contact with another person’s eyes, nose and/or mouth. It can also spread when a person touches a contaminated surface, e.g. desk, chair, door handle, phones etc. then touches their eyes, nose and/or mouth.</a:t>
            </a:r>
          </a:p>
          <a:p>
            <a:pPr marL="246380" indent="-246380" algn="just" defTabSz="210482">
              <a:spcBef>
                <a:spcPts val="100"/>
              </a:spcBef>
              <a:defRPr sz="2328"/>
            </a:pPr>
            <a:r>
              <a:rPr sz="2376" dirty="0"/>
              <a:t>Most patients who have been seen so far present with: Fever Cough Sore throat Difficulty breathing Other flu-like symptoms such as a running nose, sneezing and body weakness.</a:t>
            </a:r>
          </a:p>
        </p:txBody>
      </p:sp>
      <p:sp>
        <p:nvSpPr>
          <p:cNvPr id="339" name="Google Shape;359;p4"/>
          <p:cNvSpPr txBox="1">
            <a:spLocks noGrp="1"/>
          </p:cNvSpPr>
          <p:nvPr>
            <p:ph type="title"/>
          </p:nvPr>
        </p:nvSpPr>
        <p:spPr>
          <a:xfrm>
            <a:off x="216000" y="-10800"/>
            <a:ext cx="4766298" cy="655777"/>
          </a:xfrm>
          <a:prstGeom prst="rect">
            <a:avLst/>
          </a:prstGeom>
        </p:spPr>
        <p:txBody>
          <a:bodyPr lIns="45699" tIns="45699" rIns="45699" bIns="45699"/>
          <a:lstStyle/>
          <a:p>
            <a:r>
              <a:rPr b="1" dirty="0"/>
              <a:t>COVID-19</a:t>
            </a: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173050-DF35-4AB9-BAF7-3343625ABF2C}">
  <ds:schemaRefs>
    <ds:schemaRef ds:uri="http://purl.org/dc/dcmitype/"/>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http://purl.org/dc/terms/"/>
    <ds:schemaRef ds:uri="9ca0fa8f-1020-4790-a298-914e539c43a5"/>
    <ds:schemaRef ds:uri="1545eeb8-3090-4573-a4ea-6910cac27a03"/>
    <ds:schemaRef ds:uri="http://www.w3.org/XML/1998/namespace"/>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F7DD85A1-C630-48A5-BF88-3AFB53CC65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025A9EA-4DE3-4EDE-936D-E0EA5D56D26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TotalTime>
  <Words>2165</Words>
  <Application>Microsoft Office PowerPoint</Application>
  <PresentationFormat>Widescreen</PresentationFormat>
  <Paragraphs>145</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1_RRT_Theme1</vt:lpstr>
      <vt:lpstr>A3.2b  Exercise: logistics checklist</vt:lpstr>
      <vt:lpstr>Note to facilitators</vt:lpstr>
      <vt:lpstr>Learning objectives</vt:lpstr>
      <vt:lpstr>Instructions</vt:lpstr>
      <vt:lpstr>Suspected Ebola Virus Disease (EVD)</vt:lpstr>
      <vt:lpstr>Suspected Ebola Virus Disease (EVD)</vt:lpstr>
      <vt:lpstr>Suspected Anthrax</vt:lpstr>
      <vt:lpstr>Suspected Severe Acute Respiratory Syndrome</vt:lpstr>
      <vt:lpstr>COVID-19</vt:lpstr>
      <vt:lpstr>Dengue</vt:lpstr>
      <vt:lpstr>Cholera</vt:lpstr>
      <vt:lpstr>Debriefing</vt:lpstr>
      <vt:lpstr>Debriefing</vt:lpstr>
      <vt:lpstr>Example: logistics checklist for EVD</vt:lpstr>
      <vt:lpstr>Example: logistics checklist for EVD (2)</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A3.2b  Exercise: logistics checklist</dc:title>
  <dc:creator>Szilvia Horváth</dc:creator>
  <cp:lastModifiedBy>GOMEZ, Paula</cp:lastModifiedBy>
  <cp:revision>10</cp:revision>
  <dcterms:modified xsi:type="dcterms:W3CDTF">2023-04-06T13:54:43Z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137100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